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65" r:id="rId2"/>
    <p:sldId id="292" r:id="rId3"/>
    <p:sldId id="1365" r:id="rId4"/>
    <p:sldId id="1366" r:id="rId5"/>
    <p:sldId id="1367" r:id="rId6"/>
    <p:sldId id="1368" r:id="rId7"/>
    <p:sldId id="1369" r:id="rId8"/>
    <p:sldId id="1370" r:id="rId9"/>
    <p:sldId id="260" r:id="rId10"/>
    <p:sldId id="261" r:id="rId11"/>
    <p:sldId id="296" r:id="rId12"/>
    <p:sldId id="299" r:id="rId13"/>
    <p:sldId id="297" r:id="rId14"/>
    <p:sldId id="300" r:id="rId15"/>
    <p:sldId id="279" r:id="rId16"/>
    <p:sldId id="280" r:id="rId17"/>
    <p:sldId id="281" r:id="rId18"/>
    <p:sldId id="282" r:id="rId19"/>
    <p:sldId id="298" r:id="rId20"/>
    <p:sldId id="258" r:id="rId21"/>
    <p:sldId id="257" r:id="rId22"/>
    <p:sldId id="1371" r:id="rId23"/>
    <p:sldId id="1372" r:id="rId24"/>
    <p:sldId id="275" r:id="rId25"/>
    <p:sldId id="1373" r:id="rId26"/>
    <p:sldId id="1374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64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2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6247" autoAdjust="0"/>
  </p:normalViewPr>
  <p:slideViewPr>
    <p:cSldViewPr snapToGrid="0">
      <p:cViewPr varScale="1">
        <p:scale>
          <a:sx n="114" d="100"/>
          <a:sy n="114" d="100"/>
        </p:scale>
        <p:origin x="15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72C46-E2DA-4C2F-83A4-E992BF84A01D}" type="datetimeFigureOut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728F-B44D-4CE6-9155-827C0331AA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7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86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3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Unsigned char</a:t>
            </a:r>
            <a:r>
              <a:rPr lang="zh-CN" altLang="en-US" dirty="0"/>
              <a:t>便于存储，</a:t>
            </a:r>
            <a:r>
              <a:rPr lang="en-US" altLang="zh-CN" dirty="0"/>
              <a:t>0</a:t>
            </a:r>
            <a:r>
              <a:rPr lang="zh-CN" altLang="en-US" dirty="0"/>
              <a:t>为最暗，</a:t>
            </a:r>
            <a:r>
              <a:rPr lang="en-US" altLang="zh-CN" dirty="0"/>
              <a:t>255</a:t>
            </a:r>
            <a:r>
              <a:rPr lang="zh-CN" altLang="en-US" dirty="0"/>
              <a:t>为最亮，没有特殊说明，我们说图像都是指的数字图像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0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4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83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BB9FA-E234-4D9B-9595-ACEE8E06437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7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5931243"/>
            <a:ext cx="9144000" cy="92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15274"/>
            <a:ext cx="9144000" cy="4102442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6417" y="2704029"/>
            <a:ext cx="7772400" cy="1136004"/>
          </a:xfrm>
        </p:spPr>
        <p:txBody>
          <a:bodyPr anchor="ctr">
            <a:no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617" y="4357838"/>
            <a:ext cx="6858000" cy="42010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3BC7D-A520-4396-AC57-EAFDB5CF612C}" type="datetime1">
              <a:rPr lang="zh-CN" altLang="en-US" smtClean="0"/>
              <a:t>2019/10/9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3124" t="22646" r="84248" b="13498"/>
          <a:stretch/>
        </p:blipFill>
        <p:spPr>
          <a:xfrm>
            <a:off x="310463" y="281958"/>
            <a:ext cx="465954" cy="40538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76417" y="223038"/>
            <a:ext cx="503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chemeClr val="bg1"/>
                </a:solidFill>
              </a:rPr>
              <a:t>i-VisionGroup@Tsinghua</a:t>
            </a:r>
            <a:endParaRPr lang="zh-CN" alt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2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E4A6-8F10-453D-A6F5-777103C0CC75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0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447275" y="360966"/>
            <a:ext cx="921600" cy="3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447275" y="796367"/>
            <a:ext cx="921600" cy="5380596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7274" y="807306"/>
            <a:ext cx="921601" cy="5369657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96367"/>
            <a:ext cx="6439415" cy="5380596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6FAD-78DE-4CAB-B1B4-7564D31245E1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40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80831" y="362711"/>
            <a:ext cx="335280" cy="944880"/>
          </a:xfrm>
          <a:custGeom>
            <a:avLst/>
            <a:gdLst/>
            <a:ahLst/>
            <a:cxnLst/>
            <a:rect l="l" t="t" r="r" b="b"/>
            <a:pathLst>
              <a:path w="335279" h="944880">
                <a:moveTo>
                  <a:pt x="0" y="0"/>
                </a:moveTo>
                <a:lnTo>
                  <a:pt x="335279" y="0"/>
                </a:lnTo>
                <a:lnTo>
                  <a:pt x="335279" y="944880"/>
                </a:lnTo>
                <a:lnTo>
                  <a:pt x="0" y="94488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364615">
              <a:lnSpc>
                <a:spcPts val="12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5E2A6C"/>
                </a:solidFill>
              </a:rPr>
              <a:t>i-VisionGroup@Tsinghua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846505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364615">
              <a:lnSpc>
                <a:spcPts val="12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5E2A6C"/>
                </a:solidFill>
              </a:rPr>
              <a:t>i-VisionGroup@Tsinghua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4831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45223" y="6640068"/>
            <a:ext cx="212356" cy="21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206740" y="2744723"/>
            <a:ext cx="309880" cy="920750"/>
          </a:xfrm>
          <a:custGeom>
            <a:avLst/>
            <a:gdLst/>
            <a:ahLst/>
            <a:cxnLst/>
            <a:rect l="l" t="t" r="r" b="b"/>
            <a:pathLst>
              <a:path w="309879" h="920750">
                <a:moveTo>
                  <a:pt x="0" y="0"/>
                </a:moveTo>
                <a:lnTo>
                  <a:pt x="309372" y="0"/>
                </a:lnTo>
                <a:lnTo>
                  <a:pt x="309372" y="920496"/>
                </a:lnTo>
                <a:lnTo>
                  <a:pt x="0" y="92049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106679"/>
            <a:ext cx="8955405" cy="1598930"/>
          </a:xfrm>
          <a:custGeom>
            <a:avLst/>
            <a:gdLst/>
            <a:ahLst/>
            <a:cxnLst/>
            <a:rect l="l" t="t" r="r" b="b"/>
            <a:pathLst>
              <a:path w="8955405" h="1598930">
                <a:moveTo>
                  <a:pt x="0" y="1598676"/>
                </a:moveTo>
                <a:lnTo>
                  <a:pt x="8955024" y="1598676"/>
                </a:lnTo>
                <a:lnTo>
                  <a:pt x="8955024" y="0"/>
                </a:lnTo>
                <a:lnTo>
                  <a:pt x="0" y="0"/>
                </a:lnTo>
                <a:lnTo>
                  <a:pt x="0" y="15986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3316" y="2734055"/>
            <a:ext cx="7897367" cy="931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364615">
              <a:lnSpc>
                <a:spcPts val="12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5E2A6C"/>
                </a:solidFill>
              </a:rPr>
              <a:t>i-VisionGroup@Tsinghua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9171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69" y="6301945"/>
            <a:ext cx="936539" cy="299833"/>
          </a:xfrm>
        </p:spPr>
        <p:txBody>
          <a:bodyPr/>
          <a:lstStyle/>
          <a:p>
            <a:fld id="{C9C35F80-3C9B-4BF2-A232-A70826E17195}" type="datetime1">
              <a:rPr lang="zh-CN" altLang="en-US" smtClean="0"/>
              <a:t>2019/10/9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226" y="6301945"/>
            <a:ext cx="5873578" cy="29983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3004" y="6301945"/>
            <a:ext cx="450507" cy="299833"/>
          </a:xfrm>
        </p:spPr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82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58"/>
          <a:stretch/>
        </p:blipFill>
        <p:spPr>
          <a:xfrm>
            <a:off x="6744973" y="6639696"/>
            <a:ext cx="215999" cy="21660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8206686" y="2745411"/>
            <a:ext cx="309435" cy="9199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23888" y="2733915"/>
            <a:ext cx="7428081" cy="931474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33914"/>
            <a:ext cx="7428081" cy="931476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34222"/>
            <a:ext cx="7886700" cy="723941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C62F7-D8DA-4F0A-B99C-F6D0B2D1E294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8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1AE08-AB8E-42A6-AEE2-AC506350F583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0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49" y="373364"/>
            <a:ext cx="7397581" cy="91173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FCEB-E0B1-4A7B-B1B6-7C1CA575838B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92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C7DE-F646-4575-91E9-33ECF7954535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5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8C45-A53A-4228-AD4F-E71BEA4A8613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5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9498-0054-4D78-A228-7A23D115F74E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0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07092"/>
            <a:ext cx="8954530" cy="1598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40EB-0CE6-44F5-903D-343BF5BD06D3}" type="datetime1">
              <a:rPr lang="zh-CN" altLang="en-US" smtClean="0"/>
              <a:t>2019/10/9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8180173" y="362465"/>
            <a:ext cx="335177" cy="9452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8650" y="364310"/>
            <a:ext cx="7436194" cy="931474"/>
          </a:xfrm>
          <a:prstGeom prst="rect">
            <a:avLst/>
          </a:prstGeom>
          <a:solidFill>
            <a:srgbClr val="5E2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76217"/>
            <a:ext cx="7436192" cy="919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9903"/>
            <a:ext cx="7886700" cy="4509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8032" y="6300309"/>
            <a:ext cx="911826" cy="299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EF7B8-184D-418A-89F9-6FE57E983F2B}" type="datetime1">
              <a:rPr lang="zh-CN" altLang="en-US" smtClean="0"/>
              <a:t>2019/10/9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6563" y="6300309"/>
            <a:ext cx="5912191" cy="299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6650" y="6300309"/>
            <a:ext cx="450508" cy="299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EFCC-C9D4-416D-BC35-3DB854C03B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41791" y="6582001"/>
            <a:ext cx="2246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5E2A6C"/>
                </a:solidFill>
              </a:rPr>
              <a:t>i-VisionGroup@Tsinghua</a:t>
            </a:r>
            <a:endParaRPr lang="zh-CN" altLang="en-US" sz="1600" b="0" dirty="0">
              <a:solidFill>
                <a:srgbClr val="5E2A6C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/>
          <a:srcRect t="20629" r="67915" b="691"/>
          <a:stretch/>
        </p:blipFill>
        <p:spPr>
          <a:xfrm>
            <a:off x="6746790" y="6660004"/>
            <a:ext cx="211477" cy="2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5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p"/>
        <a:defRPr sz="20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黑体" panose="02010609060101010101" pitchFamily="49" charset="-122"/>
        <a:buChar char="-"/>
        <a:defRPr sz="16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黑体" panose="02010609060101010101" pitchFamily="49" charset="-122"/>
        <a:buChar char="-"/>
        <a:defRPr sz="14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黑体" panose="02010609060101010101" pitchFamily="49" charset="-122"/>
        <a:buChar char="-"/>
        <a:defRPr sz="1400" kern="1200">
          <a:solidFill>
            <a:schemeClr val="tx1">
              <a:lumMod val="75000"/>
              <a:lumOff val="2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10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ivg.au.tsinghua.edu.cn/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87367"/>
            <a:ext cx="9144000" cy="1844039"/>
          </a:xfrm>
          <a:custGeom>
            <a:avLst/>
            <a:gdLst/>
            <a:ahLst/>
            <a:cxnLst/>
            <a:rect l="l" t="t" r="r" b="b"/>
            <a:pathLst>
              <a:path w="9144000" h="1844039">
                <a:moveTo>
                  <a:pt x="0" y="1844039"/>
                </a:moveTo>
                <a:lnTo>
                  <a:pt x="9144000" y="1844039"/>
                </a:lnTo>
                <a:lnTo>
                  <a:pt x="9144000" y="0"/>
                </a:lnTo>
                <a:lnTo>
                  <a:pt x="0" y="0"/>
                </a:lnTo>
                <a:lnTo>
                  <a:pt x="0" y="184403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33231" y="6666202"/>
            <a:ext cx="20307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-</a:t>
            </a:r>
            <a:r>
              <a:rPr sz="1600" spc="-15" dirty="0">
                <a:solidFill>
                  <a:srgbClr val="5E2A6C"/>
                </a:solidFill>
                <a:latin typeface="Calibri"/>
                <a:cs typeface="Calibri"/>
              </a:rPr>
              <a:t>V</a:t>
            </a: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nG</a:t>
            </a:r>
            <a:r>
              <a:rPr sz="1600" spc="-35" dirty="0">
                <a:solidFill>
                  <a:srgbClr val="5E2A6C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up@</a:t>
            </a:r>
            <a:r>
              <a:rPr sz="1600" spc="-125" dirty="0">
                <a:solidFill>
                  <a:srgbClr val="5E2A6C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5E2A6C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5E2A6C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5E2A6C"/>
                </a:solidFill>
                <a:latin typeface="Calibri"/>
                <a:cs typeface="Calibri"/>
              </a:rPr>
              <a:t>nghua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931408"/>
            <a:ext cx="9144000" cy="927100"/>
          </a:xfrm>
          <a:custGeom>
            <a:avLst/>
            <a:gdLst/>
            <a:ahLst/>
            <a:cxnLst/>
            <a:rect l="l" t="t" r="r" b="b"/>
            <a:pathLst>
              <a:path w="9144000" h="927100">
                <a:moveTo>
                  <a:pt x="0" y="926591"/>
                </a:moveTo>
                <a:lnTo>
                  <a:pt x="9144000" y="926591"/>
                </a:lnTo>
                <a:lnTo>
                  <a:pt x="9144000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4087495"/>
          </a:xfrm>
          <a:custGeom>
            <a:avLst/>
            <a:gdLst/>
            <a:ahLst/>
            <a:cxnLst/>
            <a:rect l="l" t="t" r="r" b="b"/>
            <a:pathLst>
              <a:path w="9144000" h="4087495">
                <a:moveTo>
                  <a:pt x="0" y="4087368"/>
                </a:moveTo>
                <a:lnTo>
                  <a:pt x="9144000" y="4087368"/>
                </a:lnTo>
                <a:lnTo>
                  <a:pt x="9144000" y="0"/>
                </a:lnTo>
                <a:lnTo>
                  <a:pt x="0" y="0"/>
                </a:lnTo>
                <a:lnTo>
                  <a:pt x="0" y="4087368"/>
                </a:lnTo>
                <a:close/>
              </a:path>
            </a:pathLst>
          </a:custGeom>
          <a:solidFill>
            <a:srgbClr val="5E2A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281940"/>
            <a:ext cx="466013" cy="406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5157" y="233198"/>
            <a:ext cx="3573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"/>
                <a:cs typeface="Calibri"/>
              </a:rPr>
              <a:t>i-VisionGroup@Tsinghua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4200" y="2061240"/>
            <a:ext cx="5612765" cy="1380506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129030" marR="5080" indent="-1116965" algn="ctr">
              <a:lnSpc>
                <a:spcPts val="4420"/>
              </a:lnSpc>
              <a:spcBef>
                <a:spcPts val="965"/>
              </a:spcBef>
            </a:pP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数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值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分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析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第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次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大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作</a:t>
            </a:r>
            <a:r>
              <a:rPr lang="zh-CN" altLang="en-US" sz="4400" dirty="0">
                <a:solidFill>
                  <a:srgbClr val="FFFFFF"/>
                </a:solidFill>
                <a:latin typeface="黑体"/>
                <a:cs typeface="黑体"/>
              </a:rPr>
              <a:t>业</a:t>
            </a:r>
            <a:endParaRPr lang="en-US" altLang="zh-CN" sz="4400" dirty="0">
              <a:solidFill>
                <a:srgbClr val="FFFFFF"/>
              </a:solidFill>
              <a:latin typeface="黑体"/>
              <a:cs typeface="黑体"/>
            </a:endParaRPr>
          </a:p>
          <a:p>
            <a:pPr marL="1129030" marR="5080" indent="-1116965" algn="ctr">
              <a:lnSpc>
                <a:spcPts val="4420"/>
              </a:lnSpc>
              <a:spcBef>
                <a:spcPts val="965"/>
              </a:spcBef>
            </a:pP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图</a:t>
            </a:r>
            <a:r>
              <a:rPr sz="4400" spc="-15" dirty="0" err="1">
                <a:solidFill>
                  <a:srgbClr val="FFFFFF"/>
                </a:solidFill>
                <a:latin typeface="黑体"/>
                <a:cs typeface="黑体"/>
              </a:rPr>
              <a:t>像</a:t>
            </a:r>
            <a:r>
              <a:rPr sz="4400" dirty="0" err="1">
                <a:solidFill>
                  <a:srgbClr val="FFFFFF"/>
                </a:solidFill>
                <a:latin typeface="黑体"/>
                <a:cs typeface="黑体"/>
              </a:rPr>
              <a:t>变形</a:t>
            </a:r>
            <a:endParaRPr sz="4400" dirty="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8397" y="4344434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任亮亮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图像</a:t>
            </a:r>
            <a:r>
              <a:rPr b="0" spc="-15" dirty="0">
                <a:latin typeface="黑体"/>
                <a:cs typeface="黑体"/>
              </a:rPr>
              <a:t>扭</a:t>
            </a:r>
            <a:r>
              <a:rPr b="0" dirty="0">
                <a:latin typeface="黑体"/>
                <a:cs typeface="黑体"/>
              </a:rPr>
              <a:t>曲流程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592443"/>
            <a:ext cx="17907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形函数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87235" y="3594882"/>
            <a:ext cx="751365" cy="328930"/>
          </a:xfrm>
          <a:custGeom>
            <a:avLst/>
            <a:gdLst/>
            <a:ahLst/>
            <a:cxnLst/>
            <a:rect l="l" t="t" r="r" b="b"/>
            <a:pathLst>
              <a:path w="1069975" h="328929">
                <a:moveTo>
                  <a:pt x="964564" y="0"/>
                </a:moveTo>
                <a:lnTo>
                  <a:pt x="959878" y="13347"/>
                </a:lnTo>
                <a:lnTo>
                  <a:pt x="978919" y="21612"/>
                </a:lnTo>
                <a:lnTo>
                  <a:pt x="995294" y="33053"/>
                </a:lnTo>
                <a:lnTo>
                  <a:pt x="1020051" y="65455"/>
                </a:lnTo>
                <a:lnTo>
                  <a:pt x="1034613" y="109167"/>
                </a:lnTo>
                <a:lnTo>
                  <a:pt x="1039469" y="162814"/>
                </a:lnTo>
                <a:lnTo>
                  <a:pt x="1038250" y="191819"/>
                </a:lnTo>
                <a:lnTo>
                  <a:pt x="1028496" y="241839"/>
                </a:lnTo>
                <a:lnTo>
                  <a:pt x="1008925" y="280904"/>
                </a:lnTo>
                <a:lnTo>
                  <a:pt x="979144" y="307255"/>
                </a:lnTo>
                <a:lnTo>
                  <a:pt x="960399" y="315556"/>
                </a:lnTo>
                <a:lnTo>
                  <a:pt x="964564" y="328904"/>
                </a:lnTo>
                <a:lnTo>
                  <a:pt x="1009429" y="307867"/>
                </a:lnTo>
                <a:lnTo>
                  <a:pt x="1042415" y="271437"/>
                </a:lnTo>
                <a:lnTo>
                  <a:pt x="1062704" y="222646"/>
                </a:lnTo>
                <a:lnTo>
                  <a:pt x="1069467" y="164541"/>
                </a:lnTo>
                <a:lnTo>
                  <a:pt x="1067769" y="134387"/>
                </a:lnTo>
                <a:lnTo>
                  <a:pt x="1054197" y="80941"/>
                </a:lnTo>
                <a:lnTo>
                  <a:pt x="1027294" y="37433"/>
                </a:lnTo>
                <a:lnTo>
                  <a:pt x="988413" y="8610"/>
                </a:lnTo>
                <a:lnTo>
                  <a:pt x="964564" y="0"/>
                </a:lnTo>
                <a:close/>
              </a:path>
              <a:path w="1069975" h="328929">
                <a:moveTo>
                  <a:pt x="104901" y="0"/>
                </a:moveTo>
                <a:lnTo>
                  <a:pt x="60144" y="21088"/>
                </a:lnTo>
                <a:lnTo>
                  <a:pt x="27139" y="57645"/>
                </a:lnTo>
                <a:lnTo>
                  <a:pt x="6783" y="106521"/>
                </a:lnTo>
                <a:lnTo>
                  <a:pt x="0" y="164541"/>
                </a:lnTo>
                <a:lnTo>
                  <a:pt x="1690" y="194759"/>
                </a:lnTo>
                <a:lnTo>
                  <a:pt x="15216" y="248205"/>
                </a:lnTo>
                <a:lnTo>
                  <a:pt x="42060" y="291574"/>
                </a:lnTo>
                <a:lnTo>
                  <a:pt x="80984" y="320311"/>
                </a:lnTo>
                <a:lnTo>
                  <a:pt x="104901" y="328904"/>
                </a:lnTo>
                <a:lnTo>
                  <a:pt x="109054" y="315556"/>
                </a:lnTo>
                <a:lnTo>
                  <a:pt x="90316" y="307255"/>
                </a:lnTo>
                <a:lnTo>
                  <a:pt x="74145" y="295705"/>
                </a:lnTo>
                <a:lnTo>
                  <a:pt x="49504" y="262851"/>
                </a:lnTo>
                <a:lnTo>
                  <a:pt x="34874" y="218162"/>
                </a:lnTo>
                <a:lnTo>
                  <a:pt x="29997" y="162814"/>
                </a:lnTo>
                <a:lnTo>
                  <a:pt x="31216" y="134748"/>
                </a:lnTo>
                <a:lnTo>
                  <a:pt x="40970" y="86070"/>
                </a:lnTo>
                <a:lnTo>
                  <a:pt x="60574" y="47668"/>
                </a:lnTo>
                <a:lnTo>
                  <a:pt x="90611" y="21612"/>
                </a:lnTo>
                <a:lnTo>
                  <a:pt x="109575" y="13347"/>
                </a:lnTo>
                <a:lnTo>
                  <a:pt x="1049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1153" y="3492870"/>
            <a:ext cx="8458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1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3075" spc="-465" baseline="271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2800" spc="-310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r>
              <a:rPr sz="2800" spc="-229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484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r>
              <a:rPr sz="3075" spc="-727" baseline="271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3075" baseline="2710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58095" y="3509586"/>
            <a:ext cx="1426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800" spc="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480" dirty="0">
                <a:solidFill>
                  <a:srgbClr val="404040"/>
                </a:solidFill>
                <a:latin typeface="Cambria Math"/>
                <a:cs typeface="Cambria Math"/>
              </a:rPr>
              <a:t>𝑓(𝑥, </a:t>
            </a:r>
            <a:r>
              <a:rPr lang="en-US" altLang="zh-CN" sz="2800" spc="-480" dirty="0">
                <a:solidFill>
                  <a:srgbClr val="404040"/>
                </a:solidFill>
                <a:latin typeface="Cambria Math"/>
                <a:cs typeface="Cambria Math"/>
              </a:rPr>
              <a:t>  </a:t>
            </a:r>
            <a:r>
              <a:rPr sz="2800" spc="-515" dirty="0">
                <a:solidFill>
                  <a:srgbClr val="404040"/>
                </a:solidFill>
                <a:latin typeface="Cambria Math"/>
                <a:cs typeface="Cambria Math"/>
              </a:rPr>
              <a:t>𝑦)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90" y="4020174"/>
            <a:ext cx="1081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插值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25823" y="5076445"/>
            <a:ext cx="1777364" cy="431800"/>
          </a:xfrm>
          <a:custGeom>
            <a:avLst/>
            <a:gdLst/>
            <a:ahLst/>
            <a:cxnLst/>
            <a:rect l="l" t="t" r="r" b="b"/>
            <a:pathLst>
              <a:path w="1777364" h="431800">
                <a:moveTo>
                  <a:pt x="1561338" y="0"/>
                </a:moveTo>
                <a:lnTo>
                  <a:pt x="1561338" y="107823"/>
                </a:lnTo>
                <a:lnTo>
                  <a:pt x="0" y="107823"/>
                </a:lnTo>
                <a:lnTo>
                  <a:pt x="0" y="323469"/>
                </a:lnTo>
                <a:lnTo>
                  <a:pt x="1561338" y="323469"/>
                </a:lnTo>
                <a:lnTo>
                  <a:pt x="1561338" y="431292"/>
                </a:lnTo>
                <a:lnTo>
                  <a:pt x="1776983" y="215646"/>
                </a:lnTo>
                <a:lnTo>
                  <a:pt x="156133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5823" y="5076445"/>
            <a:ext cx="1777364" cy="431800"/>
          </a:xfrm>
          <a:custGeom>
            <a:avLst/>
            <a:gdLst/>
            <a:ahLst/>
            <a:cxnLst/>
            <a:rect l="l" t="t" r="r" b="b"/>
            <a:pathLst>
              <a:path w="1777364" h="431800">
                <a:moveTo>
                  <a:pt x="0" y="107823"/>
                </a:moveTo>
                <a:lnTo>
                  <a:pt x="1561338" y="107823"/>
                </a:lnTo>
                <a:lnTo>
                  <a:pt x="1561338" y="0"/>
                </a:lnTo>
                <a:lnTo>
                  <a:pt x="1776983" y="215646"/>
                </a:lnTo>
                <a:lnTo>
                  <a:pt x="1561338" y="431292"/>
                </a:lnTo>
                <a:lnTo>
                  <a:pt x="1561338" y="323469"/>
                </a:lnTo>
                <a:lnTo>
                  <a:pt x="0" y="323469"/>
                </a:lnTo>
                <a:lnTo>
                  <a:pt x="0" y="10782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208276"/>
            <a:ext cx="1700783" cy="122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7976" y="1446276"/>
            <a:ext cx="2084831" cy="2083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30112" y="1371600"/>
            <a:ext cx="2674619" cy="2525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CC8522-F160-43CA-8F8E-27ED2F8C2F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77" y="4505823"/>
            <a:ext cx="1876108" cy="18761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79872C-FA82-41D3-B6E9-B048BC1868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15" y="4596309"/>
            <a:ext cx="1785622" cy="17856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F2508F89-8C48-4168-BE24-EC8E7133DF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旋转扭曲</a:t>
            </a:r>
          </a:p>
        </p:txBody>
      </p:sp>
      <p:pic>
        <p:nvPicPr>
          <p:cNvPr id="8196" name="图片 4">
            <a:extLst>
              <a:ext uri="{FF2B5EF4-FFF2-40B4-BE49-F238E27FC236}">
                <a16:creationId xmlns:a16="http://schemas.microsoft.com/office/drawing/2014/main" id="{EA3E4A3B-DB7D-4742-9C91-593D11857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" y="1558426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55F811-8317-435D-88FB-B7BA6E8EF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56" y="1558426"/>
            <a:ext cx="180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AC2349-09FE-44C3-9528-7455F0D32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34" y="1558426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2786B-3CD9-42E2-BA58-EF86ED5C01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78" y="1558426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DE9496-1004-4D78-9D06-7A42B2308E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34" y="3731177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676C95-F19C-4CD2-B951-C0BE37D91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56" y="3731177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6CCC81-79D4-46B4-9A1B-493E2FB3F4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31177"/>
            <a:ext cx="1800000" cy="18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8682952-23F2-4EAF-BD7D-5367459D25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" y="3731177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466E2-4A59-4AD1-B04E-6B01EE9C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旋转扭曲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903756-788B-4CDF-B06E-7503B3B0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1691779"/>
            <a:ext cx="7805853" cy="3678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CF4971-3E6B-48C9-A10E-D7C81C9A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81" y="3202058"/>
            <a:ext cx="31320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9ACF71BC-A4EB-4031-9E7F-FA0726C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图像畸变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7FF8F8-35CC-4951-9164-56EE29E82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22" name="图片 10">
            <a:extLst>
              <a:ext uri="{FF2B5EF4-FFF2-40B4-BE49-F238E27FC236}">
                <a16:creationId xmlns:a16="http://schemas.microsoft.com/office/drawing/2014/main" id="{22E3C181-90B1-44F2-9104-80D0F9EC79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209" y="4165107"/>
            <a:ext cx="2268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4">
            <a:extLst>
              <a:ext uri="{FF2B5EF4-FFF2-40B4-BE49-F238E27FC236}">
                <a16:creationId xmlns:a16="http://schemas.microsoft.com/office/drawing/2014/main" id="{ECC6DA75-B9B3-41A9-A190-98644EFE6DF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5791" y="4149725"/>
            <a:ext cx="2268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B72535-EFA4-40E1-B32F-3890D470244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1" y="1615343"/>
            <a:ext cx="2268000" cy="226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0307E0-42EF-4AB8-8787-BE23DC82CAA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80" y="4150424"/>
            <a:ext cx="2268000" cy="226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06C932-7E99-4C16-8603-6CCA325E6E6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99" y="1588752"/>
            <a:ext cx="2268000" cy="226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0BAB9B-6AFD-4297-8912-68229744604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6094"/>
            <a:ext cx="2268000" cy="226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AA0441-54E5-4030-88C0-4E7E816EA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672"/>
          <a:stretch/>
        </p:blipFill>
        <p:spPr>
          <a:xfrm>
            <a:off x="628650" y="1813209"/>
            <a:ext cx="6495031" cy="1866900"/>
          </a:xfrm>
          <a:prstGeom prst="rect">
            <a:avLst/>
          </a:prstGeom>
        </p:spPr>
      </p:pic>
      <p:sp>
        <p:nvSpPr>
          <p:cNvPr id="9218" name="标题 1">
            <a:extLst>
              <a:ext uri="{FF2B5EF4-FFF2-40B4-BE49-F238E27FC236}">
                <a16:creationId xmlns:a16="http://schemas.microsoft.com/office/drawing/2014/main" id="{9ACF71BC-A4EB-4031-9E7F-FA0726C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图像畸变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2813AD-71AB-49CF-A5F5-03F914E9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89" y="3680109"/>
            <a:ext cx="2946113" cy="29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2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插值</a:t>
            </a:r>
          </a:p>
        </p:txBody>
      </p:sp>
      <p:sp>
        <p:nvSpPr>
          <p:cNvPr id="3" name="object 3"/>
          <p:cNvSpPr/>
          <p:nvPr/>
        </p:nvSpPr>
        <p:spPr>
          <a:xfrm>
            <a:off x="2354846" y="1666361"/>
            <a:ext cx="765175" cy="236220"/>
          </a:xfrm>
          <a:custGeom>
            <a:avLst/>
            <a:gdLst/>
            <a:ahLst/>
            <a:cxnLst/>
            <a:rect l="l" t="t" r="r" b="b"/>
            <a:pathLst>
              <a:path w="765175" h="236219">
                <a:moveTo>
                  <a:pt x="689800" y="0"/>
                </a:moveTo>
                <a:lnTo>
                  <a:pt x="686447" y="9563"/>
                </a:lnTo>
                <a:lnTo>
                  <a:pt x="700094" y="15490"/>
                </a:lnTo>
                <a:lnTo>
                  <a:pt x="711830" y="23690"/>
                </a:lnTo>
                <a:lnTo>
                  <a:pt x="735655" y="61689"/>
                </a:lnTo>
                <a:lnTo>
                  <a:pt x="743483" y="116687"/>
                </a:lnTo>
                <a:lnTo>
                  <a:pt x="742609" y="137478"/>
                </a:lnTo>
                <a:lnTo>
                  <a:pt x="729500" y="188391"/>
                </a:lnTo>
                <a:lnTo>
                  <a:pt x="700248" y="220226"/>
                </a:lnTo>
                <a:lnTo>
                  <a:pt x="686816" y="226174"/>
                </a:lnTo>
                <a:lnTo>
                  <a:pt x="689800" y="235737"/>
                </a:lnTo>
                <a:lnTo>
                  <a:pt x="734843" y="208984"/>
                </a:lnTo>
                <a:lnTo>
                  <a:pt x="760137" y="159580"/>
                </a:lnTo>
                <a:lnTo>
                  <a:pt x="764984" y="117932"/>
                </a:lnTo>
                <a:lnTo>
                  <a:pt x="763769" y="96320"/>
                </a:lnTo>
                <a:lnTo>
                  <a:pt x="754049" y="58015"/>
                </a:lnTo>
                <a:lnTo>
                  <a:pt x="721880" y="15114"/>
                </a:lnTo>
                <a:lnTo>
                  <a:pt x="706893" y="6169"/>
                </a:lnTo>
                <a:lnTo>
                  <a:pt x="689800" y="0"/>
                </a:lnTo>
                <a:close/>
              </a:path>
              <a:path w="765175" h="236219">
                <a:moveTo>
                  <a:pt x="75183" y="0"/>
                </a:moveTo>
                <a:lnTo>
                  <a:pt x="30231" y="26833"/>
                </a:lnTo>
                <a:lnTo>
                  <a:pt x="4865" y="76347"/>
                </a:lnTo>
                <a:lnTo>
                  <a:pt x="0" y="117932"/>
                </a:lnTo>
                <a:lnTo>
                  <a:pt x="1212" y="139592"/>
                </a:lnTo>
                <a:lnTo>
                  <a:pt x="10908" y="177898"/>
                </a:lnTo>
                <a:lnTo>
                  <a:pt x="43030" y="220659"/>
                </a:lnTo>
                <a:lnTo>
                  <a:pt x="75183" y="235737"/>
                </a:lnTo>
                <a:lnTo>
                  <a:pt x="78168" y="226174"/>
                </a:lnTo>
                <a:lnTo>
                  <a:pt x="64735" y="220226"/>
                </a:lnTo>
                <a:lnTo>
                  <a:pt x="53144" y="211945"/>
                </a:lnTo>
                <a:lnTo>
                  <a:pt x="29366" y="173330"/>
                </a:lnTo>
                <a:lnTo>
                  <a:pt x="21501" y="116687"/>
                </a:lnTo>
                <a:lnTo>
                  <a:pt x="22375" y="96575"/>
                </a:lnTo>
                <a:lnTo>
                  <a:pt x="35483" y="46913"/>
                </a:lnTo>
                <a:lnTo>
                  <a:pt x="64949" y="15490"/>
                </a:lnTo>
                <a:lnTo>
                  <a:pt x="78549" y="9563"/>
                </a:lnTo>
                <a:lnTo>
                  <a:pt x="7518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390" y="1589394"/>
            <a:ext cx="3520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  <a:tab pos="2503805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变形函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数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：</a:t>
            </a:r>
            <a:r>
              <a:rPr sz="2000" spc="-17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000" spc="-22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175" spc="-330" baseline="28735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2000" spc="-220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r>
              <a:rPr sz="2000" spc="-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lang="en-US" altLang="zh-CN" sz="2000" spc="-110" dirty="0">
                <a:solidFill>
                  <a:srgbClr val="404040"/>
                </a:solidFill>
                <a:latin typeface="Cambria Math"/>
                <a:cs typeface="Cambria Math"/>
              </a:rPr>
              <a:t>    </a:t>
            </a:r>
            <a:r>
              <a:rPr sz="2000" spc="-340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r>
              <a:rPr sz="2175" spc="-509" baseline="28735" dirty="0">
                <a:solidFill>
                  <a:srgbClr val="404040"/>
                </a:solidFill>
                <a:latin typeface="Cambria Math"/>
                <a:cs typeface="Cambria Math"/>
              </a:rPr>
              <a:t>∗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000" spc="-345" dirty="0">
                <a:solidFill>
                  <a:srgbClr val="404040"/>
                </a:solidFill>
                <a:latin typeface="Cambria Math"/>
                <a:cs typeface="Cambria Math"/>
              </a:rPr>
              <a:t>𝑓(𝑥,</a:t>
            </a:r>
            <a:r>
              <a:rPr sz="2000" spc="-3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lang="en-US" altLang="zh-CN" sz="2000" spc="-340" dirty="0">
                <a:solidFill>
                  <a:srgbClr val="404040"/>
                </a:solidFill>
                <a:latin typeface="Cambria Math"/>
                <a:cs typeface="Cambria Math"/>
              </a:rPr>
              <a:t>       </a:t>
            </a:r>
            <a:r>
              <a:rPr sz="2000" spc="-365" dirty="0">
                <a:solidFill>
                  <a:srgbClr val="404040"/>
                </a:solidFill>
                <a:latin typeface="Cambria Math"/>
                <a:cs typeface="Cambria Math"/>
              </a:rPr>
              <a:t>𝑦)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423" y="1812036"/>
            <a:ext cx="4645151" cy="438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一维</a:t>
            </a:r>
            <a:r>
              <a:rPr b="0" spc="-15" dirty="0">
                <a:latin typeface="黑体"/>
                <a:cs typeface="黑体"/>
              </a:rPr>
              <a:t>插</a:t>
            </a:r>
            <a:r>
              <a:rPr b="0" dirty="0">
                <a:latin typeface="黑体"/>
                <a:cs typeface="黑体"/>
              </a:rPr>
              <a:t>值回顾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3E56FA4-7380-4810-B2AC-DAF4120B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3163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最近邻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、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线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性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、三次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4811130"/>
            <a:ext cx="2656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其他多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项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式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值……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7280" y="2292095"/>
            <a:ext cx="7085075" cy="2048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插值</a:t>
            </a:r>
            <a:r>
              <a:rPr spc="-10" dirty="0"/>
              <a:t>方</a:t>
            </a:r>
            <a:r>
              <a:rPr dirty="0"/>
              <a:t>法比较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69FC74A8-F1F1-4493-B924-F70316B3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390" y="1504660"/>
            <a:ext cx="3163570" cy="8274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最近邻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双线性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r>
              <a:rPr sz="2000" spc="-5" dirty="0">
                <a:solidFill>
                  <a:srgbClr val="404040"/>
                </a:solidFill>
                <a:latin typeface="黑体"/>
                <a:cs typeface="黑体"/>
              </a:rPr>
              <a:t>（bilinear）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8569" y="2699533"/>
            <a:ext cx="8953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-180" dirty="0">
                <a:latin typeface="Symbol"/>
                <a:cs typeface="Symbol"/>
              </a:rPr>
              <a:t>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1574" y="2852825"/>
            <a:ext cx="638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975" algn="l"/>
              </a:tabLst>
            </a:pPr>
            <a:r>
              <a:rPr sz="2000" spc="-165" dirty="0">
                <a:latin typeface="Symbol"/>
                <a:cs typeface="Symbol"/>
              </a:rPr>
              <a:t></a:t>
            </a:r>
            <a:r>
              <a:rPr sz="2000" spc="-165" dirty="0">
                <a:latin typeface="Times New Roman"/>
                <a:cs typeface="Times New Roman"/>
              </a:rPr>
              <a:t>	</a:t>
            </a:r>
            <a:r>
              <a:rPr sz="2000" spc="-165" dirty="0">
                <a:latin typeface="Symbol"/>
                <a:cs typeface="Symbol"/>
              </a:rPr>
              <a:t>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3854" y="2547811"/>
            <a:ext cx="760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8285" algn="l"/>
              </a:tabLst>
            </a:pPr>
            <a:r>
              <a:rPr sz="1500" spc="10" dirty="0">
                <a:latin typeface="Symbol"/>
                <a:cs typeface="Symbol"/>
              </a:rPr>
              <a:t></a:t>
            </a:r>
            <a:r>
              <a:rPr sz="1500" spc="10" dirty="0">
                <a:latin typeface="Times New Roman"/>
                <a:cs typeface="Times New Roman"/>
              </a:rPr>
              <a:t>	</a:t>
            </a: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22" baseline="-2777" dirty="0">
                <a:latin typeface="Symbol"/>
                <a:cs typeface="Symbol"/>
              </a:rPr>
              <a:t></a:t>
            </a:r>
            <a:r>
              <a:rPr sz="1500" i="1" spc="-15" dirty="0">
                <a:latin typeface="Times New Roman"/>
                <a:cs typeface="Times New Roman"/>
              </a:rPr>
              <a:t>i</a:t>
            </a:r>
            <a:r>
              <a:rPr sz="1500" spc="-15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j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3000" spc="-24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1187" y="2550337"/>
            <a:ext cx="14757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22" baseline="-2777" dirty="0">
                <a:latin typeface="Symbol"/>
                <a:cs typeface="Symbol"/>
              </a:rPr>
              <a:t></a:t>
            </a:r>
            <a:r>
              <a:rPr sz="1500" i="1" spc="-15" dirty="0">
                <a:latin typeface="Times New Roman"/>
                <a:cs typeface="Times New Roman"/>
              </a:rPr>
              <a:t>i</a:t>
            </a:r>
            <a:r>
              <a:rPr sz="1500" spc="-15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-25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3000" spc="-37" baseline="-2777" dirty="0">
                <a:latin typeface="Symbol"/>
                <a:cs typeface="Symbol"/>
              </a:rPr>
              <a:t></a:t>
            </a:r>
            <a:r>
              <a:rPr sz="3000" spc="-37" baseline="-2777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Symbol"/>
                <a:cs typeface="Symbol"/>
              </a:rPr>
              <a:t>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2250" spc="22" baseline="-3703" dirty="0">
                <a:latin typeface="Symbol"/>
                <a:cs typeface="Symbol"/>
              </a:rPr>
              <a:t></a:t>
            </a:r>
            <a:r>
              <a:rPr sz="1500" spc="15" dirty="0">
                <a:latin typeface="Times New Roman"/>
                <a:cs typeface="Times New Roman"/>
              </a:rPr>
              <a:t>1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14" dirty="0">
                <a:latin typeface="Times New Roman"/>
                <a:cs typeface="Times New Roman"/>
              </a:rPr>
              <a:t> </a:t>
            </a:r>
            <a:r>
              <a:rPr sz="1500" i="1" spc="60" dirty="0">
                <a:latin typeface="Times New Roman"/>
                <a:cs typeface="Times New Roman"/>
              </a:rPr>
              <a:t>v</a:t>
            </a:r>
            <a:r>
              <a:rPr sz="2250" spc="89" baseline="-3703" dirty="0">
                <a:latin typeface="Symbol"/>
                <a:cs typeface="Symbol"/>
              </a:rPr>
              <a:t></a:t>
            </a:r>
            <a:endParaRPr sz="2250" baseline="-370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0965" y="2683852"/>
            <a:ext cx="1920239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809750" algn="l"/>
              </a:tabLst>
            </a:pPr>
            <a:r>
              <a:rPr sz="1500" i="1" spc="5" dirty="0">
                <a:latin typeface="Times New Roman"/>
                <a:cs typeface="Times New Roman"/>
              </a:rPr>
              <a:t>f</a:t>
            </a:r>
            <a:r>
              <a:rPr sz="1500" i="1" spc="130" dirty="0">
                <a:latin typeface="Times New Roman"/>
                <a:cs typeface="Times New Roman"/>
              </a:rPr>
              <a:t> </a:t>
            </a:r>
            <a:r>
              <a:rPr sz="3000" spc="-127" baseline="-2777" dirty="0">
                <a:latin typeface="Symbol"/>
                <a:cs typeface="Symbol"/>
              </a:rPr>
              <a:t></a:t>
            </a:r>
            <a:r>
              <a:rPr sz="1500" i="1" spc="5" dirty="0">
                <a:latin typeface="Times New Roman"/>
                <a:cs typeface="Times New Roman"/>
              </a:rPr>
              <a:t>i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1500" i="1" spc="60" dirty="0">
                <a:latin typeface="Times New Roman"/>
                <a:cs typeface="Times New Roman"/>
              </a:rPr>
              <a:t>u</a:t>
            </a:r>
            <a:r>
              <a:rPr sz="1500" spc="5" dirty="0">
                <a:latin typeface="Times New Roman"/>
                <a:cs typeface="Times New Roman"/>
              </a:rPr>
              <a:t>,</a:t>
            </a:r>
            <a:r>
              <a:rPr sz="1500" spc="10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j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i="1" spc="125" dirty="0">
                <a:latin typeface="Times New Roman"/>
                <a:cs typeface="Times New Roman"/>
              </a:rPr>
              <a:t>v</a:t>
            </a:r>
            <a:r>
              <a:rPr sz="3000" spc="-247" baseline="-2777" dirty="0">
                <a:latin typeface="Symbol"/>
                <a:cs typeface="Symbol"/>
              </a:rPr>
              <a:t></a:t>
            </a:r>
            <a:r>
              <a:rPr sz="3000" spc="-240" baseline="-2777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3075" spc="-405" baseline="-2710" dirty="0">
                <a:latin typeface="Symbol"/>
                <a:cs typeface="Symbol"/>
              </a:rPr>
              <a:t></a:t>
            </a:r>
            <a:r>
              <a:rPr sz="1500" spc="135" dirty="0">
                <a:latin typeface="Times New Roman"/>
                <a:cs typeface="Times New Roman"/>
              </a:rPr>
              <a:t>1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65" dirty="0">
                <a:latin typeface="Times New Roman"/>
                <a:cs typeface="Times New Roman"/>
              </a:rPr>
              <a:t> </a:t>
            </a:r>
            <a:r>
              <a:rPr sz="1500" i="1" spc="15" dirty="0">
                <a:latin typeface="Times New Roman"/>
                <a:cs typeface="Times New Roman"/>
              </a:rPr>
              <a:t>u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i="1" spc="15" dirty="0">
                <a:latin typeface="Times New Roman"/>
                <a:cs typeface="Times New Roman"/>
              </a:rPr>
              <a:t>u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6377" y="2811858"/>
            <a:ext cx="10033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latin typeface="Symbol"/>
                <a:cs typeface="Symbol"/>
              </a:rPr>
              <a:t>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03257" y="2898909"/>
            <a:ext cx="67373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5104" algn="l"/>
              </a:tabLst>
            </a:pPr>
            <a:r>
              <a:rPr sz="1500" i="1" spc="5" dirty="0">
                <a:latin typeface="Times New Roman"/>
                <a:cs typeface="Times New Roman"/>
              </a:rPr>
              <a:t>f	i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dirty="0">
                <a:latin typeface="Times New Roman"/>
                <a:cs typeface="Times New Roman"/>
              </a:rPr>
              <a:t>1,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j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4307" y="2838693"/>
            <a:ext cx="13906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60" baseline="-2777" dirty="0">
                <a:latin typeface="Symbol"/>
                <a:cs typeface="Symbol"/>
              </a:rPr>
              <a:t></a:t>
            </a:r>
            <a:r>
              <a:rPr sz="1500" i="1" spc="-40" dirty="0">
                <a:latin typeface="Times New Roman"/>
                <a:cs typeface="Times New Roman"/>
              </a:rPr>
              <a:t>i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dirty="0">
                <a:latin typeface="Times New Roman"/>
                <a:cs typeface="Times New Roman"/>
              </a:rPr>
              <a:t>1,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dirty="0">
                <a:latin typeface="Times New Roman"/>
                <a:cs typeface="Times New Roman"/>
              </a:rPr>
              <a:t>1</a:t>
            </a:r>
            <a:r>
              <a:rPr sz="3000" baseline="-2777" dirty="0">
                <a:latin typeface="Symbol"/>
                <a:cs typeface="Symbol"/>
              </a:rPr>
              <a:t></a:t>
            </a:r>
            <a:r>
              <a:rPr sz="2250" baseline="29629" dirty="0">
                <a:latin typeface="Symbol"/>
                <a:cs typeface="Symbol"/>
              </a:rPr>
              <a:t></a:t>
            </a:r>
            <a:r>
              <a:rPr sz="2250" baseline="29629" dirty="0">
                <a:latin typeface="Times New Roman"/>
                <a:cs typeface="Times New Roman"/>
              </a:rPr>
              <a:t> </a:t>
            </a:r>
            <a:r>
              <a:rPr sz="2250" spc="15" baseline="25925" dirty="0">
                <a:latin typeface="Symbol"/>
                <a:cs typeface="Symbol"/>
              </a:rPr>
              <a:t></a:t>
            </a:r>
            <a:r>
              <a:rPr sz="2250" spc="217" baseline="2592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v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3854" y="2794176"/>
            <a:ext cx="100330" cy="429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575"/>
              </a:lnSpc>
              <a:spcBef>
                <a:spcPts val="130"/>
              </a:spcBef>
            </a:pPr>
            <a:r>
              <a:rPr sz="1500" spc="10" dirty="0">
                <a:latin typeface="Symbol"/>
                <a:cs typeface="Symbol"/>
              </a:rPr>
              <a:t></a:t>
            </a:r>
            <a:endParaRPr sz="1500">
              <a:latin typeface="Symbol"/>
              <a:cs typeface="Symbol"/>
            </a:endParaRPr>
          </a:p>
          <a:p>
            <a:pPr marL="12700">
              <a:lnSpc>
                <a:spcPts val="1575"/>
              </a:lnSpc>
            </a:pPr>
            <a:r>
              <a:rPr sz="1500" spc="10" dirty="0">
                <a:latin typeface="Symbol"/>
                <a:cs typeface="Symbol"/>
              </a:rPr>
              <a:t>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7772" y="2947486"/>
            <a:ext cx="61912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30860" algn="l"/>
              </a:tabLst>
            </a:pPr>
            <a:r>
              <a:rPr sz="2250" spc="15" baseline="-5555" dirty="0">
                <a:latin typeface="Symbol"/>
                <a:cs typeface="Symbol"/>
              </a:rPr>
              <a:t></a:t>
            </a:r>
            <a:r>
              <a:rPr sz="2250" spc="-157" baseline="-555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Symbol"/>
                <a:cs typeface="Symbol"/>
              </a:rPr>
              <a:t>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10" dirty="0">
                <a:latin typeface="Symbol"/>
                <a:cs typeface="Symbol"/>
              </a:rPr>
              <a:t>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412" y="3159252"/>
            <a:ext cx="3086099" cy="2915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7764" y="3429000"/>
            <a:ext cx="3340607" cy="2670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插值</a:t>
            </a:r>
            <a:r>
              <a:rPr spc="-10" dirty="0"/>
              <a:t>方</a:t>
            </a:r>
            <a:r>
              <a:rPr dirty="0"/>
              <a:t>法比较</a:t>
            </a:r>
          </a:p>
        </p:txBody>
      </p:sp>
      <p:sp>
        <p:nvSpPr>
          <p:cNvPr id="38" name="内容占位符 37">
            <a:extLst>
              <a:ext uri="{FF2B5EF4-FFF2-40B4-BE49-F238E27FC236}">
                <a16:creationId xmlns:a16="http://schemas.microsoft.com/office/drawing/2014/main" id="{2C8F8244-7584-44B8-BCB3-FB1B4E3D4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3035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双三次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插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值</a:t>
            </a:r>
            <a:r>
              <a:rPr sz="2000" spc="-5" dirty="0">
                <a:solidFill>
                  <a:srgbClr val="404040"/>
                </a:solidFill>
                <a:latin typeface="黑体"/>
                <a:cs typeface="黑体"/>
              </a:rPr>
              <a:t>（bicubic）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2756" y="2393227"/>
            <a:ext cx="419734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5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55" dirty="0">
                <a:latin typeface="Times New Roman"/>
                <a:cs typeface="Times New Roman"/>
              </a:rPr>
              <a:t>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260" dirty="0">
                <a:latin typeface="Times New Roman"/>
                <a:cs typeface="Times New Roman"/>
              </a:rPr>
              <a:t> </a:t>
            </a:r>
            <a:r>
              <a:rPr sz="3000" spc="-24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80" dirty="0">
                <a:latin typeface="Times New Roman"/>
                <a:cs typeface="Times New Roman"/>
              </a:rPr>
              <a:t>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v</a:t>
            </a:r>
            <a:r>
              <a:rPr sz="3000" spc="-52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3203" y="2103309"/>
            <a:ext cx="17075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60" baseline="-2777" dirty="0">
                <a:latin typeface="Symbol"/>
                <a:cs typeface="Symbol"/>
              </a:rPr>
              <a:t></a:t>
            </a:r>
            <a:r>
              <a:rPr sz="1500" i="1" spc="-40" dirty="0">
                <a:latin typeface="Times New Roman"/>
                <a:cs typeface="Times New Roman"/>
              </a:rPr>
              <a:t>i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30" dirty="0">
                <a:latin typeface="Times New Roman"/>
                <a:cs typeface="Times New Roman"/>
              </a:rPr>
              <a:t>u</a:t>
            </a:r>
            <a:r>
              <a:rPr sz="1500" spc="30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-20" dirty="0">
                <a:latin typeface="Times New Roman"/>
                <a:cs typeface="Times New Roman"/>
              </a:rPr>
              <a:t>v</a:t>
            </a:r>
            <a:r>
              <a:rPr sz="3000" spc="-30" baseline="-2777" dirty="0">
                <a:latin typeface="Symbol"/>
                <a:cs typeface="Symbol"/>
              </a:rPr>
              <a:t></a:t>
            </a:r>
            <a:r>
              <a:rPr sz="3000" spc="-509" baseline="-2777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35" dirty="0">
                <a:latin typeface="Times New Roman"/>
                <a:cs typeface="Times New Roman"/>
              </a:rPr>
              <a:t>ABC</a:t>
            </a:r>
            <a:r>
              <a:rPr sz="1275" i="1" spc="52" baseline="45751" dirty="0">
                <a:latin typeface="Times New Roman"/>
                <a:cs typeface="Times New Roman"/>
              </a:rPr>
              <a:t>T</a:t>
            </a:r>
            <a:endParaRPr sz="1275" baseline="4575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016" y="2445685"/>
            <a:ext cx="1046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15" dirty="0">
                <a:latin typeface="Times New Roman"/>
                <a:cs typeface="Times New Roman"/>
              </a:rPr>
              <a:t>A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155" dirty="0">
                <a:latin typeface="Symbol"/>
                <a:cs typeface="Symbol"/>
              </a:rPr>
              <a:t></a:t>
            </a:r>
            <a:r>
              <a:rPr sz="2250" spc="-232" baseline="-18518" dirty="0">
                <a:latin typeface="Symbol"/>
                <a:cs typeface="Symbol"/>
              </a:rPr>
              <a:t></a:t>
            </a:r>
            <a:r>
              <a:rPr sz="1500" i="1" spc="-155" dirty="0">
                <a:latin typeface="Times New Roman"/>
                <a:cs typeface="Times New Roman"/>
              </a:rPr>
              <a:t>S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170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3000" spc="-3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4606" y="2393227"/>
            <a:ext cx="662940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09"/>
              </a:spcBef>
            </a:pPr>
            <a:r>
              <a:rPr sz="1500" i="1" spc="15" dirty="0">
                <a:latin typeface="Times New Roman"/>
                <a:cs typeface="Times New Roman"/>
              </a:rPr>
              <a:t>S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265" dirty="0">
                <a:latin typeface="Times New Roman"/>
                <a:cs typeface="Times New Roman"/>
              </a:rPr>
              <a:t> </a:t>
            </a:r>
            <a:r>
              <a:rPr sz="1500" spc="-30" dirty="0">
                <a:latin typeface="Symbol"/>
                <a:cs typeface="Symbol"/>
              </a:rPr>
              <a:t></a:t>
            </a:r>
            <a:r>
              <a:rPr sz="1500" spc="-30" dirty="0">
                <a:latin typeface="Times New Roman"/>
                <a:cs typeface="Times New Roman"/>
              </a:rPr>
              <a:t>1</a:t>
            </a:r>
            <a:r>
              <a:rPr sz="3000" spc="-44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i="1" spc="15" dirty="0">
                <a:latin typeface="Times New Roman"/>
                <a:cs typeface="Times New Roman"/>
              </a:rPr>
              <a:t>S </a:t>
            </a:r>
            <a:r>
              <a:rPr sz="3000" spc="-37" baseline="-2777" dirty="0">
                <a:latin typeface="Symbol"/>
                <a:cs typeface="Symbol"/>
              </a:rPr>
              <a:t>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500" i="1" spc="-300" dirty="0">
                <a:latin typeface="Times New Roman"/>
                <a:cs typeface="Times New Roman"/>
              </a:rPr>
              <a:t> </a:t>
            </a:r>
            <a:r>
              <a:rPr sz="1500" spc="-30" dirty="0">
                <a:latin typeface="Symbol"/>
                <a:cs typeface="Symbol"/>
              </a:rPr>
              <a:t></a:t>
            </a:r>
            <a:r>
              <a:rPr sz="1500" spc="-30" dirty="0">
                <a:latin typeface="Times New Roman"/>
                <a:cs typeface="Times New Roman"/>
              </a:rPr>
              <a:t>1</a:t>
            </a:r>
            <a:r>
              <a:rPr sz="3000" spc="-44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830" y="2802820"/>
            <a:ext cx="10617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20" dirty="0">
                <a:latin typeface="Times New Roman"/>
                <a:cs typeface="Times New Roman"/>
              </a:rPr>
              <a:t>C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155" dirty="0">
                <a:latin typeface="Symbol"/>
                <a:cs typeface="Symbol"/>
              </a:rPr>
              <a:t></a:t>
            </a:r>
            <a:r>
              <a:rPr sz="2250" spc="-232" baseline="-18518" dirty="0">
                <a:latin typeface="Symbol"/>
                <a:cs typeface="Symbol"/>
              </a:rPr>
              <a:t></a:t>
            </a:r>
            <a:r>
              <a:rPr sz="1500" i="1" spc="-155" dirty="0">
                <a:latin typeface="Times New Roman"/>
                <a:cs typeface="Times New Roman"/>
              </a:rPr>
              <a:t>S </a:t>
            </a:r>
            <a:r>
              <a:rPr sz="3000" spc="-37" baseline="-2777" dirty="0">
                <a:latin typeface="Symbol"/>
                <a:cs typeface="Symbol"/>
              </a:rPr>
              <a:t>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spc="-25" dirty="0">
                <a:latin typeface="Symbol"/>
                <a:cs typeface="Symbol"/>
              </a:rPr>
              <a:t></a:t>
            </a:r>
            <a:r>
              <a:rPr sz="1500" spc="-25" dirty="0">
                <a:latin typeface="Times New Roman"/>
                <a:cs typeface="Times New Roman"/>
              </a:rPr>
              <a:t>1</a:t>
            </a:r>
            <a:r>
              <a:rPr sz="3000" spc="-37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7276" y="2393810"/>
            <a:ext cx="793750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5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3000" spc="-52" baseline="-2777" dirty="0">
                <a:latin typeface="Symbol"/>
                <a:cs typeface="Symbol"/>
              </a:rPr>
              <a:t></a:t>
            </a:r>
            <a:r>
              <a:rPr sz="1500" i="1" spc="-35" dirty="0">
                <a:latin typeface="Times New Roman"/>
                <a:cs typeface="Times New Roman"/>
              </a:rPr>
              <a:t>u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40" dirty="0">
                <a:latin typeface="Times New Roman"/>
                <a:cs typeface="Times New Roman"/>
              </a:rPr>
              <a:t> </a:t>
            </a:r>
            <a:r>
              <a:rPr sz="1500" spc="-150" dirty="0">
                <a:latin typeface="Times New Roman"/>
                <a:cs typeface="Times New Roman"/>
              </a:rPr>
              <a:t>2</a:t>
            </a:r>
            <a:r>
              <a:rPr sz="3000" spc="-225" baseline="-2777" dirty="0">
                <a:latin typeface="Symbol"/>
                <a:cs typeface="Symbol"/>
              </a:rPr>
              <a:t></a:t>
            </a:r>
            <a:r>
              <a:rPr sz="1500" spc="-150" dirty="0">
                <a:latin typeface="Symbol"/>
                <a:cs typeface="Symbol"/>
              </a:rPr>
              <a:t></a:t>
            </a:r>
            <a:r>
              <a:rPr sz="2250" spc="-225" baseline="-18518" dirty="0">
                <a:latin typeface="Symbol"/>
                <a:cs typeface="Symbol"/>
              </a:rPr>
              <a:t></a:t>
            </a:r>
            <a:endParaRPr sz="2250" baseline="-18518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i="1" spc="15" dirty="0">
                <a:latin typeface="Times New Roman"/>
                <a:cs typeface="Times New Roman"/>
              </a:rPr>
              <a:t>S</a:t>
            </a:r>
            <a:r>
              <a:rPr sz="1500" i="1" spc="-110" dirty="0">
                <a:latin typeface="Times New Roman"/>
                <a:cs typeface="Times New Roman"/>
              </a:rPr>
              <a:t> </a:t>
            </a:r>
            <a:r>
              <a:rPr sz="3000" spc="-37" baseline="-2777" dirty="0">
                <a:latin typeface="Symbol"/>
                <a:cs typeface="Symbol"/>
              </a:rPr>
              <a:t></a:t>
            </a:r>
            <a:r>
              <a:rPr sz="1500" i="1" spc="-25" dirty="0">
                <a:latin typeface="Times New Roman"/>
                <a:cs typeface="Times New Roman"/>
              </a:rPr>
              <a:t>v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1500" spc="15" dirty="0">
                <a:latin typeface="Symbol"/>
                <a:cs typeface="Symbol"/>
              </a:rPr>
              <a:t></a:t>
            </a:r>
            <a:r>
              <a:rPr sz="1500" spc="-130" dirty="0">
                <a:latin typeface="Times New Roman"/>
                <a:cs typeface="Times New Roman"/>
              </a:rPr>
              <a:t> </a:t>
            </a:r>
            <a:r>
              <a:rPr sz="1500" spc="-150" dirty="0">
                <a:latin typeface="Times New Roman"/>
                <a:cs typeface="Times New Roman"/>
              </a:rPr>
              <a:t>2</a:t>
            </a:r>
            <a:r>
              <a:rPr sz="3000" spc="-225" baseline="-2777" dirty="0">
                <a:latin typeface="Symbol"/>
                <a:cs typeface="Symbol"/>
              </a:rPr>
              <a:t></a:t>
            </a:r>
            <a:r>
              <a:rPr sz="1500" spc="-150" dirty="0">
                <a:latin typeface="Symbol"/>
                <a:cs typeface="Symbol"/>
              </a:rPr>
              <a:t></a:t>
            </a:r>
            <a:r>
              <a:rPr sz="2250" spc="-225" baseline="-18518" dirty="0">
                <a:latin typeface="Symbol"/>
                <a:cs typeface="Symbol"/>
              </a:rPr>
              <a:t></a:t>
            </a:r>
            <a:endParaRPr sz="2250" baseline="-18518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2881" y="3144225"/>
            <a:ext cx="2260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15" dirty="0">
                <a:latin typeface="Times New Roman"/>
                <a:cs typeface="Times New Roman"/>
              </a:rPr>
              <a:t>B </a:t>
            </a:r>
            <a:r>
              <a:rPr sz="1500" spc="15" dirty="0">
                <a:latin typeface="Symbol"/>
                <a:cs typeface="Symbol"/>
              </a:rPr>
              <a:t>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f </a:t>
            </a:r>
            <a:r>
              <a:rPr sz="3000" spc="-60" baseline="-2777" dirty="0">
                <a:latin typeface="Symbol"/>
                <a:cs typeface="Symbol"/>
              </a:rPr>
              <a:t></a:t>
            </a:r>
            <a:r>
              <a:rPr sz="1500" i="1" spc="-40" dirty="0">
                <a:latin typeface="Times New Roman"/>
                <a:cs typeface="Times New Roman"/>
              </a:rPr>
              <a:t>i </a:t>
            </a:r>
            <a:r>
              <a:rPr sz="1500" spc="75" dirty="0">
                <a:latin typeface="Symbol"/>
                <a:cs typeface="Symbol"/>
              </a:rPr>
              <a:t></a:t>
            </a:r>
            <a:r>
              <a:rPr sz="1500" spc="75" dirty="0">
                <a:latin typeface="Times New Roman"/>
                <a:cs typeface="Times New Roman"/>
              </a:rPr>
              <a:t>1: </a:t>
            </a:r>
            <a:r>
              <a:rPr sz="1500" i="1" spc="5" dirty="0">
                <a:latin typeface="Times New Roman"/>
                <a:cs typeface="Times New Roman"/>
              </a:rPr>
              <a:t>i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2,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75" dirty="0">
                <a:latin typeface="Symbol"/>
                <a:cs typeface="Symbol"/>
              </a:rPr>
              <a:t></a:t>
            </a:r>
            <a:r>
              <a:rPr sz="1500" spc="75" dirty="0">
                <a:latin typeface="Times New Roman"/>
                <a:cs typeface="Times New Roman"/>
              </a:rPr>
              <a:t>1: </a:t>
            </a:r>
            <a:r>
              <a:rPr sz="1500" i="1" spc="5" dirty="0">
                <a:latin typeface="Times New Roman"/>
                <a:cs typeface="Times New Roman"/>
              </a:rPr>
              <a:t>j </a:t>
            </a:r>
            <a:r>
              <a:rPr sz="1500" spc="15" dirty="0">
                <a:latin typeface="Symbol"/>
                <a:cs typeface="Symbol"/>
              </a:rPr>
              <a:t></a:t>
            </a:r>
            <a:r>
              <a:rPr sz="1500" spc="-240" dirty="0">
                <a:latin typeface="Times New Roman"/>
                <a:cs typeface="Times New Roman"/>
              </a:rPr>
              <a:t> </a:t>
            </a:r>
            <a:r>
              <a:rPr sz="1500" spc="-35" dirty="0">
                <a:latin typeface="Times New Roman"/>
                <a:cs typeface="Times New Roman"/>
              </a:rPr>
              <a:t>2</a:t>
            </a:r>
            <a:r>
              <a:rPr sz="3000" spc="-52" baseline="-2777" dirty="0">
                <a:latin typeface="Symbol"/>
                <a:cs typeface="Symbol"/>
              </a:rPr>
              <a:t></a:t>
            </a:r>
            <a:endParaRPr sz="3000" baseline="-2777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4904" y="2638153"/>
            <a:ext cx="27305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65" dirty="0">
                <a:latin typeface="Symbol"/>
                <a:cs typeface="Symbol"/>
              </a:rPr>
              <a:t></a:t>
            </a:r>
            <a:r>
              <a:rPr sz="1950" spc="75" dirty="0">
                <a:latin typeface="Times New Roman"/>
                <a:cs typeface="Times New Roman"/>
              </a:rPr>
              <a:t> </a:t>
            </a:r>
            <a:r>
              <a:rPr sz="1950" spc="-165" dirty="0">
                <a:latin typeface="Symbol"/>
                <a:cs typeface="Symbol"/>
              </a:rPr>
              <a:t>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9076" y="2390152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3651" y="239015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5256" y="239015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9831" y="2390154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6810" y="2390154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1385" y="2390154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4758" y="2724988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9333" y="2724988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9916" y="2724989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64491" y="2724989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33149" y="272499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7724" y="272499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11425" y="272499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45999" y="2724991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5">
                <a:moveTo>
                  <a:pt x="0" y="0"/>
                </a:moveTo>
                <a:lnTo>
                  <a:pt x="0" y="223876"/>
                </a:lnTo>
              </a:path>
            </a:pathLst>
          </a:custGeom>
          <a:ln w="93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72401" y="2648952"/>
            <a:ext cx="8001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latin typeface="Times New Roman"/>
                <a:cs typeface="Times New Roman"/>
              </a:rPr>
              <a:t>2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72230" y="2648952"/>
            <a:ext cx="8001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11003" y="2310675"/>
            <a:ext cx="1187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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16537" y="2348003"/>
            <a:ext cx="100774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5" dirty="0">
                <a:latin typeface="Times New Roman"/>
                <a:cs typeface="Times New Roman"/>
              </a:rPr>
              <a:t>1</a:t>
            </a:r>
            <a:r>
              <a:rPr sz="1450" spc="75" dirty="0">
                <a:latin typeface="Symbol"/>
                <a:cs typeface="Symbol"/>
              </a:rPr>
              <a:t></a:t>
            </a:r>
            <a:r>
              <a:rPr sz="1450" spc="7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2 </a:t>
            </a: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275" baseline="58823" dirty="0">
                <a:latin typeface="Times New Roman"/>
                <a:cs typeface="Times New Roman"/>
              </a:rPr>
              <a:t>2 </a:t>
            </a:r>
            <a:r>
              <a:rPr sz="1450" spc="15" dirty="0">
                <a:latin typeface="Symbol"/>
                <a:cs typeface="Symbol"/>
              </a:rPr>
              <a:t></a:t>
            </a:r>
            <a:r>
              <a:rPr sz="1450" spc="15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</a:t>
            </a:r>
            <a:r>
              <a:rPr sz="1450" i="1" spc="-125" dirty="0">
                <a:latin typeface="Times New Roman"/>
                <a:cs typeface="Times New Roman"/>
              </a:rPr>
              <a:t> </a:t>
            </a:r>
            <a:r>
              <a:rPr sz="1275" baseline="58823" dirty="0">
                <a:latin typeface="Times New Roman"/>
                <a:cs typeface="Times New Roman"/>
              </a:rPr>
              <a:t>3</a:t>
            </a:r>
            <a:endParaRPr sz="1275" baseline="58823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1003" y="2573671"/>
            <a:ext cx="1187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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45199" y="2682829"/>
            <a:ext cx="11779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76275" algn="l"/>
              </a:tabLst>
            </a:pPr>
            <a:r>
              <a:rPr sz="1450" i="1" spc="15" dirty="0">
                <a:latin typeface="Times New Roman"/>
                <a:cs typeface="Times New Roman"/>
              </a:rPr>
              <a:t>S </a:t>
            </a:r>
            <a:r>
              <a:rPr sz="1450" i="1" spc="220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450" i="1" spc="18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Symbol"/>
                <a:cs typeface="Symbol"/>
              </a:rPr>
              <a:t></a:t>
            </a:r>
            <a:r>
              <a:rPr sz="1450" spc="15" dirty="0">
                <a:latin typeface="Times New Roman"/>
                <a:cs typeface="Times New Roman"/>
              </a:rPr>
              <a:t>	4</a:t>
            </a:r>
            <a:r>
              <a:rPr sz="1450" spc="-15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Symbol"/>
                <a:cs typeface="Symbol"/>
              </a:rPr>
              <a:t></a:t>
            </a:r>
            <a:r>
              <a:rPr sz="1450" spc="-19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8</a:t>
            </a:r>
            <a:r>
              <a:rPr sz="1450" spc="65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62319" y="2239411"/>
            <a:ext cx="1816735" cy="97790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R="153670" algn="r">
              <a:lnSpc>
                <a:spcPct val="100000"/>
              </a:lnSpc>
              <a:spcBef>
                <a:spcPts val="990"/>
              </a:spcBef>
            </a:pP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450" spc="15" dirty="0">
                <a:latin typeface="Symbol"/>
                <a:cs typeface="Symbol"/>
              </a:rPr>
              <a:t></a:t>
            </a:r>
            <a:r>
              <a:rPr sz="1450" spc="-8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527685" algn="l"/>
                <a:tab pos="1076325" algn="l"/>
              </a:tabLst>
            </a:pPr>
            <a:r>
              <a:rPr sz="1450" spc="15" dirty="0">
                <a:latin typeface="Symbol"/>
                <a:cs typeface="Symbol"/>
              </a:rPr>
              <a:t></a:t>
            </a:r>
            <a:r>
              <a:rPr sz="1450" spc="-135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5</a:t>
            </a:r>
            <a:r>
              <a:rPr sz="1450" spc="105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	</a:t>
            </a:r>
            <a:r>
              <a:rPr sz="1450" spc="15" dirty="0">
                <a:latin typeface="Symbol"/>
                <a:cs typeface="Symbol"/>
              </a:rPr>
              <a:t></a:t>
            </a:r>
            <a:r>
              <a:rPr sz="1450" spc="200" dirty="0">
                <a:latin typeface="Times New Roman"/>
                <a:cs typeface="Times New Roman"/>
              </a:rPr>
              <a:t> </a:t>
            </a:r>
            <a:r>
              <a:rPr sz="1450" i="1" spc="15" dirty="0">
                <a:latin typeface="Times New Roman"/>
                <a:cs typeface="Times New Roman"/>
              </a:rPr>
              <a:t>x	</a:t>
            </a:r>
            <a:r>
              <a:rPr sz="1450" spc="15" dirty="0">
                <a:latin typeface="Times New Roman"/>
                <a:cs typeface="Times New Roman"/>
              </a:rPr>
              <a:t>1 </a:t>
            </a:r>
            <a:r>
              <a:rPr sz="1450" spc="15" dirty="0">
                <a:latin typeface="Symbol"/>
                <a:cs typeface="Symbol"/>
              </a:rPr>
              <a:t></a:t>
            </a:r>
            <a:r>
              <a:rPr sz="1450" spc="15" dirty="0">
                <a:latin typeface="Times New Roman"/>
                <a:cs typeface="Times New Roman"/>
              </a:rPr>
              <a:t>  </a:t>
            </a:r>
            <a:r>
              <a:rPr sz="1450" i="1" spc="15" dirty="0">
                <a:latin typeface="Times New Roman"/>
                <a:cs typeface="Times New Roman"/>
              </a:rPr>
              <a:t>x </a:t>
            </a:r>
            <a:r>
              <a:rPr sz="1450" spc="15" dirty="0">
                <a:latin typeface="Symbol"/>
                <a:cs typeface="Symbol"/>
              </a:rPr>
              <a:t></a:t>
            </a:r>
            <a:r>
              <a:rPr sz="1450" spc="-210" dirty="0">
                <a:latin typeface="Times New Roman"/>
                <a:cs typeface="Times New Roman"/>
              </a:rPr>
              <a:t> </a:t>
            </a:r>
            <a:r>
              <a:rPr sz="1450" spc="15" dirty="0"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  <a:spcBef>
                <a:spcPts val="484"/>
              </a:spcBef>
              <a:tabLst>
                <a:tab pos="1068070" algn="l"/>
              </a:tabLst>
            </a:pPr>
            <a:r>
              <a:rPr sz="1450" spc="15" dirty="0">
                <a:latin typeface="Times New Roman"/>
                <a:cs typeface="Times New Roman"/>
              </a:rPr>
              <a:t>0	</a:t>
            </a:r>
            <a:r>
              <a:rPr sz="1450" i="1" spc="10" dirty="0">
                <a:latin typeface="Times New Roman"/>
                <a:cs typeface="Times New Roman"/>
              </a:rPr>
              <a:t>oth</a:t>
            </a:r>
            <a:r>
              <a:rPr sz="1450" i="1" spc="5" dirty="0">
                <a:latin typeface="Times New Roman"/>
                <a:cs typeface="Times New Roman"/>
              </a:rPr>
              <a:t>e</a:t>
            </a:r>
            <a:r>
              <a:rPr sz="1450" i="1" spc="10" dirty="0">
                <a:latin typeface="Times New Roman"/>
                <a:cs typeface="Times New Roman"/>
              </a:rPr>
              <a:t>r</a:t>
            </a:r>
            <a:r>
              <a:rPr sz="1450" i="1" spc="20" dirty="0">
                <a:latin typeface="Times New Roman"/>
                <a:cs typeface="Times New Roman"/>
              </a:rPr>
              <a:t>wi</a:t>
            </a:r>
            <a:r>
              <a:rPr sz="1450" i="1" spc="10" dirty="0">
                <a:latin typeface="Times New Roman"/>
                <a:cs typeface="Times New Roman"/>
              </a:rPr>
              <a:t>se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11003" y="2715067"/>
            <a:ext cx="11874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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11003" y="2895676"/>
            <a:ext cx="118745" cy="4324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580"/>
              </a:lnSpc>
              <a:spcBef>
                <a:spcPts val="135"/>
              </a:spcBef>
            </a:pPr>
            <a:r>
              <a:rPr sz="1450" spc="15" dirty="0">
                <a:latin typeface="Symbol"/>
                <a:cs typeface="Symbol"/>
              </a:rPr>
              <a:t></a:t>
            </a:r>
            <a:endParaRPr sz="1450">
              <a:latin typeface="Symbol"/>
              <a:cs typeface="Symbol"/>
            </a:endParaRPr>
          </a:p>
          <a:p>
            <a:pPr marL="12700">
              <a:lnSpc>
                <a:spcPts val="1580"/>
              </a:lnSpc>
            </a:pPr>
            <a:r>
              <a:rPr sz="1450" spc="-720" dirty="0">
                <a:latin typeface="Symbol"/>
                <a:cs typeface="Symbol"/>
              </a:rPr>
              <a:t></a:t>
            </a:r>
            <a:r>
              <a:rPr sz="2175" spc="22" baseline="-13409" dirty="0">
                <a:latin typeface="Symbol"/>
                <a:cs typeface="Symbol"/>
              </a:rPr>
              <a:t></a:t>
            </a:r>
            <a:endParaRPr sz="2175" baseline="-13409">
              <a:latin typeface="Symbol"/>
              <a:cs typeface="Symbo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06596" y="3860291"/>
            <a:ext cx="3689603" cy="2456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9411" y="3829811"/>
            <a:ext cx="2487167" cy="2487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29614D0B-04E9-4409-B5C8-45C4AA9E5C2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5E2A6C"/>
          </a:solidFill>
        </p:spPr>
        <p:txBody>
          <a:bodyPr/>
          <a:lstStyle/>
          <a:p>
            <a:r>
              <a:rPr lang="zh-CN" altLang="en-US" dirty="0"/>
              <a:t>选做任务：</a:t>
            </a:r>
            <a:r>
              <a:rPr lang="en-US" altLang="zh-CN" dirty="0"/>
              <a:t>TPS</a:t>
            </a:r>
            <a:r>
              <a:rPr lang="zh-CN" altLang="en-US" dirty="0"/>
              <a:t>变形</a:t>
            </a:r>
          </a:p>
        </p:txBody>
      </p:sp>
      <p:pic>
        <p:nvPicPr>
          <p:cNvPr id="10243" name="图片 1">
            <a:extLst>
              <a:ext uri="{FF2B5EF4-FFF2-40B4-BE49-F238E27FC236}">
                <a16:creationId xmlns:a16="http://schemas.microsoft.com/office/drawing/2014/main" id="{55B5CEA0-8B54-4FA7-AC9F-D8B5D66AC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933825"/>
            <a:ext cx="232251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2">
            <a:extLst>
              <a:ext uri="{FF2B5EF4-FFF2-40B4-BE49-F238E27FC236}">
                <a16:creationId xmlns:a16="http://schemas.microsoft.com/office/drawing/2014/main" id="{FBBE5EC2-ED14-41DD-9B68-0FAB156A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2308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3">
            <a:extLst>
              <a:ext uri="{FF2B5EF4-FFF2-40B4-BE49-F238E27FC236}">
                <a16:creationId xmlns:a16="http://schemas.microsoft.com/office/drawing/2014/main" id="{EE0D596F-3D2D-44FC-AAC5-45436481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1285875"/>
            <a:ext cx="2290763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">
            <a:extLst>
              <a:ext uri="{FF2B5EF4-FFF2-40B4-BE49-F238E27FC236}">
                <a16:creationId xmlns:a16="http://schemas.microsoft.com/office/drawing/2014/main" id="{C833E498-4844-4907-98B7-E8A674F43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933825"/>
            <a:ext cx="2300287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5A1AED08-A11B-4E00-AB11-67BC74D993A3}"/>
              </a:ext>
            </a:extLst>
          </p:cNvPr>
          <p:cNvSpPr/>
          <p:nvPr/>
        </p:nvSpPr>
        <p:spPr>
          <a:xfrm>
            <a:off x="3563938" y="2420938"/>
            <a:ext cx="1008062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45AD85E6-9DDD-4082-AD02-93D69CD2E372}"/>
              </a:ext>
            </a:extLst>
          </p:cNvPr>
          <p:cNvSpPr/>
          <p:nvPr/>
        </p:nvSpPr>
        <p:spPr>
          <a:xfrm>
            <a:off x="3584575" y="5229225"/>
            <a:ext cx="1009650" cy="287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7DB7D-4DEF-42D4-A4C6-1C79B755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扭曲变形方式</a:t>
            </a:r>
            <a:endParaRPr lang="zh-CN" altLang="en-US" dirty="0"/>
          </a:p>
        </p:txBody>
      </p:sp>
      <p:sp>
        <p:nvSpPr>
          <p:cNvPr id="4099" name="内容占位符 2">
            <a:extLst>
              <a:ext uri="{FF2B5EF4-FFF2-40B4-BE49-F238E27FC236}">
                <a16:creationId xmlns:a16="http://schemas.microsoft.com/office/drawing/2014/main" id="{358DD19A-B4B9-49F1-98B1-C12813273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Tx/>
              <a:buNone/>
            </a:pPr>
            <a:r>
              <a:rPr lang="zh-CN" altLang="en-US" sz="2800" dirty="0"/>
              <a:t>必做：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给定图像，进行如下两种扭曲变换：</a:t>
            </a:r>
            <a:endParaRPr lang="en-US" altLang="zh-CN" sz="2800" dirty="0"/>
          </a:p>
          <a:p>
            <a:pPr marL="0" indent="0">
              <a:buFontTx/>
              <a:buAutoNum type="arabicPeriod"/>
            </a:pPr>
            <a:r>
              <a:rPr lang="zh-CN" altLang="en-US" sz="2800" dirty="0"/>
              <a:t>旋转扭曲</a:t>
            </a:r>
            <a:endParaRPr lang="en-US" altLang="zh-CN" sz="2800" dirty="0"/>
          </a:p>
          <a:p>
            <a:pPr marL="0" indent="0">
              <a:buFontTx/>
              <a:buAutoNum type="arabicPeriod"/>
            </a:pPr>
            <a:r>
              <a:rPr lang="zh-CN" altLang="en-US" sz="2800" dirty="0"/>
              <a:t>畸变矫正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实现以下插值方法：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1.</a:t>
            </a:r>
            <a:r>
              <a:rPr lang="zh-CN" altLang="en-US" sz="2800" dirty="0"/>
              <a:t>最近邻，</a:t>
            </a:r>
            <a:r>
              <a:rPr lang="en-US" altLang="zh-CN" sz="2800" dirty="0"/>
              <a:t>2.</a:t>
            </a:r>
            <a:r>
              <a:rPr lang="zh-CN" altLang="en-US" sz="2800" dirty="0"/>
              <a:t>双线性，</a:t>
            </a:r>
            <a:r>
              <a:rPr lang="en-US" altLang="zh-CN" sz="2800" dirty="0"/>
              <a:t>3.</a:t>
            </a:r>
            <a:r>
              <a:rPr lang="zh-CN" altLang="en-US" sz="2800" dirty="0"/>
              <a:t>双三次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选做：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利用</a:t>
            </a:r>
            <a:r>
              <a:rPr lang="en-US" altLang="zh-CN" sz="2800" dirty="0"/>
              <a:t>TPS</a:t>
            </a:r>
            <a:r>
              <a:rPr lang="zh-CN" altLang="en-US" sz="2800" dirty="0"/>
              <a:t>网格变形，对给定图片进行扭曲变换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1CC71-BAF1-499A-975E-FD0EF81489B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95" y="1643378"/>
            <a:ext cx="1785622" cy="1785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0831" y="362711"/>
            <a:ext cx="335280" cy="944880"/>
          </a:xfrm>
          <a:custGeom>
            <a:avLst/>
            <a:gdLst/>
            <a:ahLst/>
            <a:cxnLst/>
            <a:rect l="l" t="t" r="r" b="b"/>
            <a:pathLst>
              <a:path w="335279" h="944880">
                <a:moveTo>
                  <a:pt x="0" y="0"/>
                </a:moveTo>
                <a:lnTo>
                  <a:pt x="335279" y="0"/>
                </a:lnTo>
                <a:lnTo>
                  <a:pt x="335279" y="944880"/>
                </a:lnTo>
                <a:lnTo>
                  <a:pt x="0" y="94488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9412" y="364236"/>
            <a:ext cx="7435850" cy="711092"/>
          </a:xfrm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lang="zh-CN" altLang="en-US" sz="3200">
                <a:solidFill>
                  <a:srgbClr val="FFFFFF"/>
                </a:solidFill>
                <a:latin typeface="黑体"/>
                <a:cs typeface="黑体"/>
              </a:rPr>
              <a:t>选做任务目标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90" y="1592443"/>
            <a:ext cx="7478395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marR="5080" indent="-342900">
              <a:lnSpc>
                <a:spcPts val="3030"/>
              </a:lnSpc>
              <a:spcBef>
                <a:spcPts val="47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编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写扭曲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形程序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可以对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人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脸图像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进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行扭曲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变形</a:t>
            </a:r>
            <a:endParaRPr sz="2800" dirty="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075" y="3217164"/>
            <a:ext cx="2625851" cy="2693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9688" y="2589276"/>
            <a:ext cx="1882048" cy="197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7064" y="3357371"/>
            <a:ext cx="2047605" cy="2415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77184" y="4707635"/>
            <a:ext cx="2390140" cy="431800"/>
          </a:xfrm>
          <a:custGeom>
            <a:avLst/>
            <a:gdLst/>
            <a:ahLst/>
            <a:cxnLst/>
            <a:rect l="l" t="t" r="r" b="b"/>
            <a:pathLst>
              <a:path w="2390140" h="431800">
                <a:moveTo>
                  <a:pt x="2173986" y="0"/>
                </a:moveTo>
                <a:lnTo>
                  <a:pt x="2173986" y="107823"/>
                </a:lnTo>
                <a:lnTo>
                  <a:pt x="0" y="107823"/>
                </a:lnTo>
                <a:lnTo>
                  <a:pt x="0" y="323469"/>
                </a:lnTo>
                <a:lnTo>
                  <a:pt x="2173986" y="323469"/>
                </a:lnTo>
                <a:lnTo>
                  <a:pt x="2173986" y="431292"/>
                </a:lnTo>
                <a:lnTo>
                  <a:pt x="2389632" y="215646"/>
                </a:lnTo>
                <a:lnTo>
                  <a:pt x="217398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7184" y="4707635"/>
            <a:ext cx="2390140" cy="431800"/>
          </a:xfrm>
          <a:custGeom>
            <a:avLst/>
            <a:gdLst/>
            <a:ahLst/>
            <a:cxnLst/>
            <a:rect l="l" t="t" r="r" b="b"/>
            <a:pathLst>
              <a:path w="2390140" h="431800">
                <a:moveTo>
                  <a:pt x="0" y="107823"/>
                </a:moveTo>
                <a:lnTo>
                  <a:pt x="2173986" y="107823"/>
                </a:lnTo>
                <a:lnTo>
                  <a:pt x="2173986" y="0"/>
                </a:lnTo>
                <a:lnTo>
                  <a:pt x="2389632" y="215646"/>
                </a:lnTo>
                <a:lnTo>
                  <a:pt x="2173986" y="431292"/>
                </a:lnTo>
                <a:lnTo>
                  <a:pt x="2173986" y="323469"/>
                </a:lnTo>
                <a:lnTo>
                  <a:pt x="0" y="323469"/>
                </a:lnTo>
                <a:lnTo>
                  <a:pt x="0" y="10782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 err="1">
                <a:latin typeface="黑体"/>
                <a:cs typeface="黑体"/>
              </a:rPr>
              <a:t>人脸</a:t>
            </a:r>
            <a:r>
              <a:rPr b="0" spc="-15" dirty="0" err="1">
                <a:latin typeface="黑体"/>
                <a:cs typeface="黑体"/>
              </a:rPr>
              <a:t>图</a:t>
            </a:r>
            <a:r>
              <a:rPr b="0" dirty="0" err="1">
                <a:latin typeface="黑体"/>
                <a:cs typeface="黑体"/>
              </a:rPr>
              <a:t>像变形</a:t>
            </a:r>
            <a:endParaRPr b="0" dirty="0">
              <a:latin typeface="黑体"/>
              <a:cs typeface="黑体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F47C4C-7353-40B8-981F-496814C4C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roject2_trig——1">
            <a:hlinkClick r:id="" action="ppaction://media"/>
            <a:extLst>
              <a:ext uri="{FF2B5EF4-FFF2-40B4-BE49-F238E27FC236}">
                <a16:creationId xmlns:a16="http://schemas.microsoft.com/office/drawing/2014/main" id="{3E3A8F68-049F-4183-BDF0-B8A26B9CD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9697" t="8100" r="25758" b="10912"/>
          <a:stretch/>
        </p:blipFill>
        <p:spPr>
          <a:xfrm>
            <a:off x="4572000" y="1809000"/>
            <a:ext cx="3200400" cy="4364182"/>
          </a:xfrm>
          <a:prstGeom prst="rect">
            <a:avLst/>
          </a:prstGeom>
        </p:spPr>
      </p:pic>
      <p:pic>
        <p:nvPicPr>
          <p:cNvPr id="3" name="Project2_trig">
            <a:hlinkClick r:id="" action="ppaction://media"/>
            <a:extLst>
              <a:ext uri="{FF2B5EF4-FFF2-40B4-BE49-F238E27FC236}">
                <a16:creationId xmlns:a16="http://schemas.microsoft.com/office/drawing/2014/main" id="{7F43A39A-AC8C-4FA5-9E33-873DBF63F1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9698" t="7195" r="25756" b="11811"/>
          <a:stretch/>
        </p:blipFill>
        <p:spPr>
          <a:xfrm>
            <a:off x="706899" y="1828800"/>
            <a:ext cx="3168117" cy="432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人脸</a:t>
            </a:r>
            <a:r>
              <a:rPr b="0" spc="-15" dirty="0">
                <a:latin typeface="黑体"/>
                <a:cs typeface="黑体"/>
              </a:rPr>
              <a:t>关</a:t>
            </a:r>
            <a:r>
              <a:rPr b="0" dirty="0">
                <a:latin typeface="黑体"/>
                <a:cs typeface="黑体"/>
              </a:rPr>
              <a:t>键点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24015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人脸的</a:t>
            </a:r>
            <a:r>
              <a:rPr sz="2000" spc="-10" dirty="0">
                <a:solidFill>
                  <a:srgbClr val="404040"/>
                </a:solidFill>
                <a:latin typeface="黑体"/>
                <a:cs typeface="黑体"/>
              </a:rPr>
              <a:t>68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个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关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键点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2179320"/>
            <a:ext cx="3160775" cy="337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3940" y="2179320"/>
            <a:ext cx="3662171" cy="344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b="0" dirty="0">
                <a:latin typeface="黑体"/>
                <a:cs typeface="黑体"/>
              </a:rPr>
              <a:t>人脸</a:t>
            </a:r>
            <a:r>
              <a:rPr b="0" spc="-15" dirty="0">
                <a:latin typeface="黑体"/>
                <a:cs typeface="黑体"/>
              </a:rPr>
              <a:t>关</a:t>
            </a:r>
            <a:r>
              <a:rPr b="0" dirty="0">
                <a:latin typeface="黑体"/>
                <a:cs typeface="黑体"/>
              </a:rPr>
              <a:t>键点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47755B-674C-45E0-A5A1-38451B41F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418020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通过匹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配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关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键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点来实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现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人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脸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的变换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2179320"/>
            <a:ext cx="2229611" cy="2380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9111" y="2179320"/>
            <a:ext cx="2666999" cy="2506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0608" y="3691128"/>
            <a:ext cx="2095499" cy="240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56975" y="4610915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待修改人脸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85767" y="4732759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目标人脸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2519" y="6139792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修改后人脸</a:t>
            </a:r>
            <a:endParaRPr sz="1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9412" y="364236"/>
            <a:ext cx="7435850" cy="931544"/>
          </a:xfrm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sz="3200" spc="-5" dirty="0">
                <a:solidFill>
                  <a:srgbClr val="FFFFFF"/>
                </a:solidFill>
                <a:latin typeface="黑体"/>
                <a:cs typeface="黑体"/>
              </a:rPr>
              <a:t>TPS(Thin plate </a:t>
            </a:r>
            <a:r>
              <a:rPr sz="3200" spc="-10" dirty="0">
                <a:solidFill>
                  <a:srgbClr val="FFFFFF"/>
                </a:solidFill>
                <a:latin typeface="黑体"/>
                <a:cs typeface="黑体"/>
              </a:rPr>
              <a:t>spline)</a:t>
            </a:r>
            <a:r>
              <a:rPr sz="3200" dirty="0">
                <a:solidFill>
                  <a:srgbClr val="FFFFFF"/>
                </a:solidFill>
                <a:latin typeface="黑体"/>
                <a:cs typeface="黑体"/>
              </a:rPr>
              <a:t>变形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442104"/>
            <a:ext cx="5511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04040"/>
                </a:solidFill>
                <a:latin typeface="黑体"/>
                <a:cs typeface="黑体"/>
              </a:rPr>
              <a:t>可以证明该问题有解析解。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29412" y="1845287"/>
            <a:ext cx="7306573" cy="144552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6700"/>
              </a:lnSpc>
              <a:spcBef>
                <a:spcPts val="675"/>
              </a:spcBef>
            </a:pPr>
            <a:r>
              <a:rPr b="0" dirty="0">
                <a:solidFill>
                  <a:srgbClr val="404040"/>
                </a:solidFill>
                <a:latin typeface="黑体"/>
                <a:cs typeface="黑体"/>
              </a:rPr>
              <a:t>薄板样条是一种常见的插值模型，目标 是寻找一个通过所有控制点的光滑曲 面</a:t>
            </a:r>
            <a:r>
              <a:rPr b="0" spc="-25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4000" b="0" i="1" spc="15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4000" b="0" i="1" spc="359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5400" b="0" spc="-450" baseline="-9629" dirty="0">
                <a:solidFill>
                  <a:srgbClr val="000000"/>
                </a:solidFill>
                <a:latin typeface="Symbol"/>
                <a:cs typeface="Symbol"/>
              </a:rPr>
              <a:t></a:t>
            </a:r>
            <a:r>
              <a:rPr sz="5400" b="0" spc="-839" baseline="-96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000" b="0" i="1" spc="37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4000" b="0" spc="37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4000" b="0" spc="-120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000" b="0" i="1" spc="22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4000" b="0" i="1" spc="-682" baseline="-877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5400" b="0" spc="-450" baseline="-9629" dirty="0">
                <a:solidFill>
                  <a:srgbClr val="000000"/>
                </a:solidFill>
                <a:latin typeface="Symbol"/>
                <a:cs typeface="Symbol"/>
              </a:rPr>
              <a:t></a:t>
            </a:r>
            <a:r>
              <a:rPr sz="5400" b="0" spc="-300" baseline="-96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404040"/>
                </a:solidFill>
                <a:latin typeface="黑体"/>
                <a:cs typeface="黑体"/>
              </a:rPr>
              <a:t>，使得能量函数</a:t>
            </a:r>
            <a:r>
              <a:rPr b="0" spc="135" dirty="0">
                <a:solidFill>
                  <a:srgbClr val="404040"/>
                </a:solidFill>
                <a:latin typeface="Cambria Math"/>
                <a:cs typeface="Cambria Math"/>
              </a:rPr>
              <a:t>I</a:t>
            </a:r>
            <a:r>
              <a:rPr sz="3600" b="0" spc="202" baseline="-16025" dirty="0">
                <a:solidFill>
                  <a:srgbClr val="404040"/>
                </a:solidFill>
                <a:latin typeface="Cambria Math"/>
                <a:cs typeface="Cambria Math"/>
              </a:rPr>
              <a:t>f</a:t>
            </a:r>
            <a:r>
              <a:rPr b="0" dirty="0">
                <a:solidFill>
                  <a:srgbClr val="404040"/>
                </a:solidFill>
                <a:latin typeface="黑体"/>
                <a:cs typeface="黑体"/>
              </a:rPr>
              <a:t>最小。</a:t>
            </a:r>
            <a:endParaRPr dirty="0">
              <a:latin typeface="黑体"/>
              <a:cs typeface="黑体"/>
            </a:endParaRPr>
          </a:p>
        </p:txBody>
      </p:sp>
      <p:graphicFrame>
        <p:nvGraphicFramePr>
          <p:cNvPr id="6" name="对象 3">
            <a:extLst>
              <a:ext uri="{FF2B5EF4-FFF2-40B4-BE49-F238E27FC236}">
                <a16:creationId xmlns:a16="http://schemas.microsoft.com/office/drawing/2014/main" id="{60717857-68B0-449F-BCCA-0FD29AC96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889649"/>
              </p:ext>
            </p:extLst>
          </p:nvPr>
        </p:nvGraphicFramePr>
        <p:xfrm>
          <a:off x="1566338" y="3434042"/>
          <a:ext cx="50403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3" imgW="2794000" imgH="558800" progId="Equation.DSMT4">
                  <p:embed/>
                </p:oleObj>
              </mc:Choice>
              <mc:Fallback>
                <p:oleObj name="Equation" r:id="rId3" imgW="2794000" imgH="558800" progId="Equation.DSMT4">
                  <p:embed/>
                  <p:pic>
                    <p:nvPicPr>
                      <p:cNvPr id="11268" name="对象 3">
                        <a:extLst>
                          <a:ext uri="{FF2B5EF4-FFF2-40B4-BE49-F238E27FC236}">
                            <a16:creationId xmlns:a16="http://schemas.microsoft.com/office/drawing/2014/main" id="{22A43F46-A8D6-4292-B419-90B142A1B2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338" y="3434042"/>
                        <a:ext cx="50403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D3D22534-07F5-45A4-AF39-413E5B647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TPS</a:t>
            </a:r>
            <a:r>
              <a:rPr lang="zh-CN" altLang="en-US"/>
              <a:t>求解</a:t>
            </a:r>
          </a:p>
        </p:txBody>
      </p:sp>
      <p:sp>
        <p:nvSpPr>
          <p:cNvPr id="12291" name="内容占位符 2">
            <a:extLst>
              <a:ext uri="{FF2B5EF4-FFF2-40B4-BE49-F238E27FC236}">
                <a16:creationId xmlns:a16="http://schemas.microsoft.com/office/drawing/2014/main" id="{F87A2FC8-EA27-4FF3-884F-11C0DBB26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3550" y="15573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zh-CN" altLang="en-US" sz="2800" dirty="0"/>
              <a:t>给定</a:t>
            </a:r>
            <a:r>
              <a:rPr lang="en-US" altLang="zh-CN" sz="2800" dirty="0"/>
              <a:t>n</a:t>
            </a:r>
            <a:r>
              <a:rPr lang="zh-CN" altLang="en-US" sz="2800" dirty="0"/>
              <a:t>个控制点                   ，记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假设目标点为                  ，记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则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其中        为线性方程组                 的解。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        </a:t>
            </a:r>
            <a:endParaRPr lang="en-US" altLang="zh-CN" sz="2800" dirty="0"/>
          </a:p>
        </p:txBody>
      </p:sp>
      <p:graphicFrame>
        <p:nvGraphicFramePr>
          <p:cNvPr id="12292" name="对象 3">
            <a:extLst>
              <a:ext uri="{FF2B5EF4-FFF2-40B4-BE49-F238E27FC236}">
                <a16:creationId xmlns:a16="http://schemas.microsoft.com/office/drawing/2014/main" id="{D2910FED-E2AC-4ABB-A2D6-F251D192F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445282"/>
              </p:ext>
            </p:extLst>
          </p:nvPr>
        </p:nvGraphicFramePr>
        <p:xfrm>
          <a:off x="2763837" y="1536700"/>
          <a:ext cx="29797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Equation" r:id="rId3" imgW="1752600" imgH="254000" progId="Equation.DSMT4">
                  <p:embed/>
                </p:oleObj>
              </mc:Choice>
              <mc:Fallback>
                <p:oleObj name="Equation" r:id="rId3" imgW="1752600" imgH="254000" progId="Equation.DSMT4">
                  <p:embed/>
                  <p:pic>
                    <p:nvPicPr>
                      <p:cNvPr id="12292" name="对象 3">
                        <a:extLst>
                          <a:ext uri="{FF2B5EF4-FFF2-40B4-BE49-F238E27FC236}">
                            <a16:creationId xmlns:a16="http://schemas.microsoft.com/office/drawing/2014/main" id="{D2910FED-E2AC-4ABB-A2D6-F251D192FB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7" y="1536700"/>
                        <a:ext cx="297973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对象 4">
            <a:extLst>
              <a:ext uri="{FF2B5EF4-FFF2-40B4-BE49-F238E27FC236}">
                <a16:creationId xmlns:a16="http://schemas.microsoft.com/office/drawing/2014/main" id="{3C81B0D0-D0CA-4724-A223-4DD9E174E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562829"/>
              </p:ext>
            </p:extLst>
          </p:nvPr>
        </p:nvGraphicFramePr>
        <p:xfrm>
          <a:off x="971550" y="2024856"/>
          <a:ext cx="29178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5" imgW="2235200" imgH="965200" progId="Equation.DSMT4">
                  <p:embed/>
                </p:oleObj>
              </mc:Choice>
              <mc:Fallback>
                <p:oleObj name="Equation" r:id="rId5" imgW="2235200" imgH="965200" progId="Equation.DSMT4">
                  <p:embed/>
                  <p:pic>
                    <p:nvPicPr>
                      <p:cNvPr id="12293" name="对象 4">
                        <a:extLst>
                          <a:ext uri="{FF2B5EF4-FFF2-40B4-BE49-F238E27FC236}">
                            <a16:creationId xmlns:a16="http://schemas.microsoft.com/office/drawing/2014/main" id="{3C81B0D0-D0CA-4724-A223-4DD9E174E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024856"/>
                        <a:ext cx="291782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对象 5">
            <a:extLst>
              <a:ext uri="{FF2B5EF4-FFF2-40B4-BE49-F238E27FC236}">
                <a16:creationId xmlns:a16="http://schemas.microsoft.com/office/drawing/2014/main" id="{7AD7ECE9-20B6-4FC6-94E6-B4CD836C3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690681"/>
              </p:ext>
            </p:extLst>
          </p:nvPr>
        </p:nvGraphicFramePr>
        <p:xfrm>
          <a:off x="4397375" y="2024856"/>
          <a:ext cx="15144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7" imgW="1129810" imgH="939392" progId="Equation.DSMT4">
                  <p:embed/>
                </p:oleObj>
              </mc:Choice>
              <mc:Fallback>
                <p:oleObj name="Equation" r:id="rId7" imgW="1129810" imgH="939392" progId="Equation.DSMT4">
                  <p:embed/>
                  <p:pic>
                    <p:nvPicPr>
                      <p:cNvPr id="12294" name="对象 5">
                        <a:extLst>
                          <a:ext uri="{FF2B5EF4-FFF2-40B4-BE49-F238E27FC236}">
                            <a16:creationId xmlns:a16="http://schemas.microsoft.com/office/drawing/2014/main" id="{7AD7ECE9-20B6-4FC6-94E6-B4CD836C3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75" y="2024856"/>
                        <a:ext cx="1514475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对象 6">
            <a:extLst>
              <a:ext uri="{FF2B5EF4-FFF2-40B4-BE49-F238E27FC236}">
                <a16:creationId xmlns:a16="http://schemas.microsoft.com/office/drawing/2014/main" id="{13F6DF20-6F93-4486-B99B-4FAA60856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524669"/>
              </p:ext>
            </p:extLst>
          </p:nvPr>
        </p:nvGraphicFramePr>
        <p:xfrm>
          <a:off x="6288723" y="2340768"/>
          <a:ext cx="11699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Equation" r:id="rId9" imgW="850900" imgH="457200" progId="Equation.DSMT4">
                  <p:embed/>
                </p:oleObj>
              </mc:Choice>
              <mc:Fallback>
                <p:oleObj name="Equation" r:id="rId9" imgW="850900" imgH="457200" progId="Equation.DSMT4">
                  <p:embed/>
                  <p:pic>
                    <p:nvPicPr>
                      <p:cNvPr id="12295" name="对象 6">
                        <a:extLst>
                          <a:ext uri="{FF2B5EF4-FFF2-40B4-BE49-F238E27FC236}">
                            <a16:creationId xmlns:a16="http://schemas.microsoft.com/office/drawing/2014/main" id="{13F6DF20-6F93-4486-B99B-4FAA608562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723" y="2340768"/>
                        <a:ext cx="11699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对象 7">
            <a:extLst>
              <a:ext uri="{FF2B5EF4-FFF2-40B4-BE49-F238E27FC236}">
                <a16:creationId xmlns:a16="http://schemas.microsoft.com/office/drawing/2014/main" id="{584F50EF-AF90-447B-AB62-AC69C11AA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806775"/>
              </p:ext>
            </p:extLst>
          </p:nvPr>
        </p:nvGraphicFramePr>
        <p:xfrm>
          <a:off x="2557463" y="3353594"/>
          <a:ext cx="29797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1" name="Equation" r:id="rId11" imgW="1752600" imgH="254000" progId="Equation.DSMT4">
                  <p:embed/>
                </p:oleObj>
              </mc:Choice>
              <mc:Fallback>
                <p:oleObj name="Equation" r:id="rId11" imgW="1752600" imgH="254000" progId="Equation.DSMT4">
                  <p:embed/>
                  <p:pic>
                    <p:nvPicPr>
                      <p:cNvPr id="12296" name="对象 7">
                        <a:extLst>
                          <a:ext uri="{FF2B5EF4-FFF2-40B4-BE49-F238E27FC236}">
                            <a16:creationId xmlns:a16="http://schemas.microsoft.com/office/drawing/2014/main" id="{584F50EF-AF90-447B-AB62-AC69C11AA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3353594"/>
                        <a:ext cx="297973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对象 8">
            <a:extLst>
              <a:ext uri="{FF2B5EF4-FFF2-40B4-BE49-F238E27FC236}">
                <a16:creationId xmlns:a16="http://schemas.microsoft.com/office/drawing/2014/main" id="{B3DC9DF4-7698-4680-A7D6-2A511E6BB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434581"/>
              </p:ext>
            </p:extLst>
          </p:nvPr>
        </p:nvGraphicFramePr>
        <p:xfrm>
          <a:off x="971550" y="3868341"/>
          <a:ext cx="18415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2" name="Equation" r:id="rId13" imgW="1409088" imgH="482391" progId="Equation.DSMT4">
                  <p:embed/>
                </p:oleObj>
              </mc:Choice>
              <mc:Fallback>
                <p:oleObj name="Equation" r:id="rId13" imgW="1409088" imgH="482391" progId="Equation.DSMT4">
                  <p:embed/>
                  <p:pic>
                    <p:nvPicPr>
                      <p:cNvPr id="12297" name="对象 8">
                        <a:extLst>
                          <a:ext uri="{FF2B5EF4-FFF2-40B4-BE49-F238E27FC236}">
                            <a16:creationId xmlns:a16="http://schemas.microsoft.com/office/drawing/2014/main" id="{B3DC9DF4-7698-4680-A7D6-2A511E6BB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68341"/>
                        <a:ext cx="184150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对象 9">
            <a:extLst>
              <a:ext uri="{FF2B5EF4-FFF2-40B4-BE49-F238E27FC236}">
                <a16:creationId xmlns:a16="http://schemas.microsoft.com/office/drawing/2014/main" id="{84D18D81-458C-4C19-BD38-3D72B9BCF8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303437"/>
              </p:ext>
            </p:extLst>
          </p:nvPr>
        </p:nvGraphicFramePr>
        <p:xfrm>
          <a:off x="3499642" y="3807620"/>
          <a:ext cx="15081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3" name="Equation" r:id="rId15" imgW="1155700" imgH="520700" progId="Equation.DSMT4">
                  <p:embed/>
                </p:oleObj>
              </mc:Choice>
              <mc:Fallback>
                <p:oleObj name="Equation" r:id="rId15" imgW="1155700" imgH="520700" progId="Equation.DSMT4">
                  <p:embed/>
                  <p:pic>
                    <p:nvPicPr>
                      <p:cNvPr id="12298" name="对象 9">
                        <a:extLst>
                          <a:ext uri="{FF2B5EF4-FFF2-40B4-BE49-F238E27FC236}">
                            <a16:creationId xmlns:a16="http://schemas.microsoft.com/office/drawing/2014/main" id="{84D18D81-458C-4C19-BD38-3D72B9BCF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642" y="3807620"/>
                        <a:ext cx="15081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对象 10">
            <a:extLst>
              <a:ext uri="{FF2B5EF4-FFF2-40B4-BE49-F238E27FC236}">
                <a16:creationId xmlns:a16="http://schemas.microsoft.com/office/drawing/2014/main" id="{1F45F701-7A2D-41A7-8CD2-A0FB0A9BCC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560747"/>
              </p:ext>
            </p:extLst>
          </p:nvPr>
        </p:nvGraphicFramePr>
        <p:xfrm>
          <a:off x="872173" y="4541441"/>
          <a:ext cx="65865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4" name="Equation" r:id="rId17" imgW="4267200" imgH="431800" progId="Equation.DSMT4">
                  <p:embed/>
                </p:oleObj>
              </mc:Choice>
              <mc:Fallback>
                <p:oleObj name="Equation" r:id="rId17" imgW="4267200" imgH="431800" progId="Equation.DSMT4">
                  <p:embed/>
                  <p:pic>
                    <p:nvPicPr>
                      <p:cNvPr id="12299" name="对象 10">
                        <a:extLst>
                          <a:ext uri="{FF2B5EF4-FFF2-40B4-BE49-F238E27FC236}">
                            <a16:creationId xmlns:a16="http://schemas.microsoft.com/office/drawing/2014/main" id="{1F45F701-7A2D-41A7-8CD2-A0FB0A9BCC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173" y="4541441"/>
                        <a:ext cx="658653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0" name="对象 11">
            <a:extLst>
              <a:ext uri="{FF2B5EF4-FFF2-40B4-BE49-F238E27FC236}">
                <a16:creationId xmlns:a16="http://schemas.microsoft.com/office/drawing/2014/main" id="{FD8DD7BE-80AE-4256-9119-C0E3637132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2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5" name="Equation" r:id="rId19" imgW="435285" imgH="677109" progId="Equation.DSMT4">
                  <p:embed/>
                </p:oleObj>
              </mc:Choice>
              <mc:Fallback>
                <p:oleObj name="Equation" r:id="rId19" imgW="435285" imgH="677109" progId="Equation.DSMT4">
                  <p:embed/>
                  <p:pic>
                    <p:nvPicPr>
                      <p:cNvPr id="12300" name="对象 11">
                        <a:extLst>
                          <a:ext uri="{FF2B5EF4-FFF2-40B4-BE49-F238E27FC236}">
                            <a16:creationId xmlns:a16="http://schemas.microsoft.com/office/drawing/2014/main" id="{FD8DD7BE-80AE-4256-9119-C0E3637132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2781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1" name="对象 12">
            <a:extLst>
              <a:ext uri="{FF2B5EF4-FFF2-40B4-BE49-F238E27FC236}">
                <a16:creationId xmlns:a16="http://schemas.microsoft.com/office/drawing/2014/main" id="{80A981E1-0773-403D-9DB6-6C6D665E4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099840"/>
              </p:ext>
            </p:extLst>
          </p:nvPr>
        </p:nvGraphicFramePr>
        <p:xfrm>
          <a:off x="1333500" y="5075556"/>
          <a:ext cx="11176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6" name="Equation" r:id="rId21" imgW="723586" imgH="241195" progId="Equation.DSMT4">
                  <p:embed/>
                </p:oleObj>
              </mc:Choice>
              <mc:Fallback>
                <p:oleObj name="Equation" r:id="rId21" imgW="723586" imgH="241195" progId="Equation.DSMT4">
                  <p:embed/>
                  <p:pic>
                    <p:nvPicPr>
                      <p:cNvPr id="12301" name="对象 12">
                        <a:extLst>
                          <a:ext uri="{FF2B5EF4-FFF2-40B4-BE49-F238E27FC236}">
                            <a16:creationId xmlns:a16="http://schemas.microsoft.com/office/drawing/2014/main" id="{80A981E1-0773-403D-9DB6-6C6D665E48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5075556"/>
                        <a:ext cx="11176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2" name="对象 13">
            <a:extLst>
              <a:ext uri="{FF2B5EF4-FFF2-40B4-BE49-F238E27FC236}">
                <a16:creationId xmlns:a16="http://schemas.microsoft.com/office/drawing/2014/main" id="{B5162FCF-9011-4660-A2AE-637F1DF7E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5101"/>
              </p:ext>
            </p:extLst>
          </p:nvPr>
        </p:nvGraphicFramePr>
        <p:xfrm>
          <a:off x="4556125" y="5016898"/>
          <a:ext cx="27114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Equation" r:id="rId23" imgW="1764534" imgH="304668" progId="Equation.DSMT4">
                  <p:embed/>
                </p:oleObj>
              </mc:Choice>
              <mc:Fallback>
                <p:oleObj name="Equation" r:id="rId23" imgW="1764534" imgH="304668" progId="Equation.DSMT4">
                  <p:embed/>
                  <p:pic>
                    <p:nvPicPr>
                      <p:cNvPr id="12302" name="对象 13">
                        <a:extLst>
                          <a:ext uri="{FF2B5EF4-FFF2-40B4-BE49-F238E27FC236}">
                            <a16:creationId xmlns:a16="http://schemas.microsoft.com/office/drawing/2014/main" id="{B5162FCF-9011-4660-A2AE-637F1DF7E1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25" y="5016898"/>
                        <a:ext cx="271145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71DEB152-3C54-4BB2-B04C-0F22235E0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径向基函数</a:t>
            </a:r>
          </a:p>
        </p:txBody>
      </p:sp>
      <p:sp>
        <p:nvSpPr>
          <p:cNvPr id="13315" name="内容占位符 2">
            <a:extLst>
              <a:ext uri="{FF2B5EF4-FFF2-40B4-BE49-F238E27FC236}">
                <a16:creationId xmlns:a16="http://schemas.microsoft.com/office/drawing/2014/main" id="{BE683769-F20F-407C-9900-F34F887AE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其中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                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为径向基函数，实际上定义了控制点周围的变形插值函数。</a:t>
            </a:r>
            <a:endParaRPr lang="en-US" altLang="zh-CN" sz="2800" dirty="0"/>
          </a:p>
          <a:p>
            <a:pPr marL="0" indent="0">
              <a:buFontTx/>
              <a:buNone/>
            </a:pPr>
            <a:r>
              <a:rPr lang="zh-CN" altLang="en-US" sz="2800" dirty="0"/>
              <a:t>基于上述模型，对于平面</a:t>
            </a:r>
            <a:r>
              <a:rPr lang="en-US" altLang="zh-CN" sz="2800" dirty="0"/>
              <a:t>/</a:t>
            </a:r>
            <a:r>
              <a:rPr lang="zh-CN" altLang="en-US" sz="2800" dirty="0"/>
              <a:t>图像上的任一点，都可以得到对应的目标点。</a:t>
            </a:r>
            <a:endParaRPr lang="en-US" altLang="zh-CN" sz="2800" dirty="0"/>
          </a:p>
          <a:p>
            <a:pPr marL="0" indent="0">
              <a:buFontTx/>
              <a:buNone/>
            </a:pPr>
            <a:endParaRPr lang="en-US" altLang="zh-CN" sz="2800" dirty="0"/>
          </a:p>
          <a:p>
            <a:pPr marL="0" indent="0">
              <a:buFontTx/>
              <a:buNone/>
            </a:pPr>
            <a:endParaRPr lang="zh-CN" altLang="en-US" sz="2800" dirty="0"/>
          </a:p>
        </p:txBody>
      </p:sp>
      <p:graphicFrame>
        <p:nvGraphicFramePr>
          <p:cNvPr id="13316" name="对象 3">
            <a:extLst>
              <a:ext uri="{FF2B5EF4-FFF2-40B4-BE49-F238E27FC236}">
                <a16:creationId xmlns:a16="http://schemas.microsoft.com/office/drawing/2014/main" id="{EB43E7E1-4951-4593-BDF1-91E69E8C1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743125"/>
              </p:ext>
            </p:extLst>
          </p:nvPr>
        </p:nvGraphicFramePr>
        <p:xfrm>
          <a:off x="2146935" y="2520973"/>
          <a:ext cx="2287588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Equation" r:id="rId3" imgW="1586811" imgH="533169" progId="Equation.DSMT4">
                  <p:embed/>
                </p:oleObj>
              </mc:Choice>
              <mc:Fallback>
                <p:oleObj name="Equation" r:id="rId3" imgW="1586811" imgH="533169" progId="Equation.DSMT4">
                  <p:embed/>
                  <p:pic>
                    <p:nvPicPr>
                      <p:cNvPr id="13316" name="对象 3">
                        <a:extLst>
                          <a:ext uri="{FF2B5EF4-FFF2-40B4-BE49-F238E27FC236}">
                            <a16:creationId xmlns:a16="http://schemas.microsoft.com/office/drawing/2014/main" id="{EB43E7E1-4951-4593-BDF1-91E69E8C1C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935" y="2520973"/>
                        <a:ext cx="2287588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对象 5">
            <a:extLst>
              <a:ext uri="{FF2B5EF4-FFF2-40B4-BE49-F238E27FC236}">
                <a16:creationId xmlns:a16="http://schemas.microsoft.com/office/drawing/2014/main" id="{DA60FC23-36B3-48B9-95B2-2CA530334A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560513"/>
          <a:ext cx="658653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Equation" r:id="rId5" imgW="4267200" imgH="431800" progId="Equation.DSMT4">
                  <p:embed/>
                </p:oleObj>
              </mc:Choice>
              <mc:Fallback>
                <p:oleObj name="Equation" r:id="rId5" imgW="4267200" imgH="431800" progId="Equation.DSMT4">
                  <p:embed/>
                  <p:pic>
                    <p:nvPicPr>
                      <p:cNvPr id="13317" name="对象 5">
                        <a:extLst>
                          <a:ext uri="{FF2B5EF4-FFF2-40B4-BE49-F238E27FC236}">
                            <a16:creationId xmlns:a16="http://schemas.microsoft.com/office/drawing/2014/main" id="{DA60FC23-36B3-48B9-95B2-2CA530334A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60513"/>
                        <a:ext cx="658653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文本框 6">
            <a:extLst>
              <a:ext uri="{FF2B5EF4-FFF2-40B4-BE49-F238E27FC236}">
                <a16:creationId xmlns:a16="http://schemas.microsoft.com/office/drawing/2014/main" id="{73344EFA-4A77-4219-8683-B4F5E721F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1638"/>
            <a:ext cx="8064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/>
              <a:t>F. L. Bookstein, “Principal Warps: Thin Plate Splines and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/>
              <a:t>Decomposition of Deformations,” IEEE Transactions on Pattern Analysis and Machine Intelligence, vol. 11, no. 6, pp. 567–585, June 1989.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大作</a:t>
            </a:r>
            <a:r>
              <a:rPr spc="-10" dirty="0"/>
              <a:t>业</a:t>
            </a:r>
            <a:r>
              <a:rPr dirty="0"/>
              <a:t>基本</a:t>
            </a:r>
            <a:r>
              <a:rPr spc="-10"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650" y="1502365"/>
            <a:ext cx="7656195" cy="4706417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0" indent="-342900">
              <a:spcBef>
                <a:spcPts val="325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CN" altLang="en-US" sz="2400" spc="5" dirty="0">
                <a:solidFill>
                  <a:srgbClr val="404040"/>
                </a:solidFill>
                <a:latin typeface="黑体"/>
                <a:cs typeface="黑体"/>
              </a:rPr>
              <a:t>对于必做任务，提供二校门测试图片（</a:t>
            </a:r>
            <a:r>
              <a:rPr lang="en-US" altLang="zh-CN" sz="2400" spc="5" dirty="0">
                <a:solidFill>
                  <a:srgbClr val="404040"/>
                </a:solidFill>
                <a:latin typeface="黑体"/>
                <a:cs typeface="黑体"/>
              </a:rPr>
              <a:t>512</a:t>
            </a:r>
            <a:r>
              <a:rPr lang="zh-CN" altLang="en-US" sz="2400" spc="5" dirty="0">
                <a:solidFill>
                  <a:srgbClr val="404040"/>
                </a:solidFill>
                <a:latin typeface="黑体"/>
                <a:cs typeface="黑体"/>
              </a:rPr>
              <a:t>*</a:t>
            </a:r>
            <a:r>
              <a:rPr lang="en-US" altLang="zh-CN" sz="2400" spc="5" dirty="0">
                <a:solidFill>
                  <a:srgbClr val="404040"/>
                </a:solidFill>
                <a:latin typeface="黑体"/>
                <a:cs typeface="黑体"/>
              </a:rPr>
              <a:t>512</a:t>
            </a:r>
            <a:r>
              <a:rPr lang="zh-CN" altLang="en-US" sz="2400" spc="5" dirty="0">
                <a:solidFill>
                  <a:srgbClr val="404040"/>
                </a:solidFill>
                <a:latin typeface="黑体"/>
                <a:cs typeface="黑体"/>
              </a:rPr>
              <a:t>）；对于选做任务，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提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供</a:t>
            </a:r>
            <a:r>
              <a:rPr lang="en-US" altLang="zh-CN" sz="2400" spc="-10" dirty="0">
                <a:solidFill>
                  <a:srgbClr val="404040"/>
                </a:solidFill>
                <a:latin typeface="黑体"/>
                <a:cs typeface="黑体"/>
              </a:rPr>
              <a:t>9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张人脸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图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片和关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键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坐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标。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具体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见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作</a:t>
            </a:r>
            <a:r>
              <a:rPr lang="zh-CN" altLang="en-US" sz="2400" spc="-15" dirty="0">
                <a:solidFill>
                  <a:srgbClr val="404040"/>
                </a:solidFill>
                <a:latin typeface="黑体"/>
                <a:cs typeface="黑体"/>
              </a:rPr>
              <a:t>业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附件。</a:t>
            </a:r>
            <a:endParaRPr lang="en-US" altLang="zh-CN" sz="2400" spc="5" dirty="0">
              <a:solidFill>
                <a:srgbClr val="404040"/>
              </a:solidFill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作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业需要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提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交的内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容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有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：</a:t>
            </a:r>
            <a:endParaRPr sz="24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实验报告</a:t>
            </a:r>
            <a:endParaRPr sz="20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  <a:tab pos="6336665" algn="l"/>
                <a:tab pos="6641465" algn="l"/>
              </a:tabLst>
            </a:pPr>
            <a:r>
              <a:rPr sz="2000" dirty="0" err="1">
                <a:solidFill>
                  <a:srgbClr val="404040"/>
                </a:solidFill>
                <a:latin typeface="黑体"/>
                <a:cs typeface="黑体"/>
              </a:rPr>
              <a:t>程序源代码和可执行程序</a:t>
            </a:r>
            <a:endParaRPr sz="20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必要的测试集（输入文件）和输出结果</a:t>
            </a:r>
            <a:endParaRPr sz="2000" dirty="0">
              <a:latin typeface="黑体"/>
              <a:cs typeface="黑体"/>
            </a:endParaRPr>
          </a:p>
          <a:p>
            <a:pPr marL="355600" marR="5080" indent="-342900">
              <a:lnSpc>
                <a:spcPts val="3030"/>
              </a:lnSpc>
              <a:spcBef>
                <a:spcPts val="1055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将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需要提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交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的所有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文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件放到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一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个文件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夹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内，然 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后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打包，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命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名格式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为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：学号</a:t>
            </a:r>
            <a:r>
              <a:rPr sz="2400" dirty="0" err="1">
                <a:solidFill>
                  <a:srgbClr val="404040"/>
                </a:solidFill>
                <a:latin typeface="黑体"/>
                <a:cs typeface="黑体"/>
              </a:rPr>
              <a:t>_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姓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名</a:t>
            </a:r>
            <a:r>
              <a:rPr sz="2400" spc="-15" dirty="0" err="1">
                <a:solidFill>
                  <a:srgbClr val="404040"/>
                </a:solidFill>
                <a:latin typeface="黑体"/>
                <a:cs typeface="黑体"/>
              </a:rPr>
              <a:t>_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班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级</a:t>
            </a:r>
            <a:r>
              <a:rPr sz="2400" spc="-15" dirty="0" err="1">
                <a:solidFill>
                  <a:srgbClr val="404040"/>
                </a:solidFill>
                <a:latin typeface="黑体"/>
                <a:cs typeface="黑体"/>
              </a:rPr>
              <a:t>_</a:t>
            </a:r>
            <a:r>
              <a:rPr sz="2400" spc="5" dirty="0" err="1">
                <a:solidFill>
                  <a:srgbClr val="404040"/>
                </a:solidFill>
                <a:latin typeface="黑体"/>
                <a:cs typeface="黑体"/>
              </a:rPr>
              <a:t>大</a:t>
            </a:r>
            <a:r>
              <a:rPr sz="2400" spc="-5" dirty="0" err="1">
                <a:solidFill>
                  <a:srgbClr val="404040"/>
                </a:solidFill>
                <a:latin typeface="黑体"/>
                <a:cs typeface="黑体"/>
              </a:rPr>
              <a:t>作业一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ts val="3195"/>
              </a:lnSpc>
              <a:spcBef>
                <a:spcPts val="605"/>
              </a:spcBef>
              <a:buFont typeface="Wingdings"/>
              <a:buChar char=""/>
              <a:tabLst>
                <a:tab pos="355600" algn="l"/>
              </a:tabLst>
            </a:pP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打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包前请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删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除预编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译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的头文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件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（Pre-Compiled</a:t>
            </a:r>
            <a:endParaRPr sz="2400" dirty="0">
              <a:latin typeface="黑体"/>
              <a:cs typeface="黑体"/>
            </a:endParaRPr>
          </a:p>
          <a:p>
            <a:pPr marL="354965" marR="183515">
              <a:lnSpc>
                <a:spcPts val="3030"/>
              </a:lnSpc>
              <a:spcBef>
                <a:spcPts val="204"/>
              </a:spcBef>
            </a:pP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Header），IntelliSense数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据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库文件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（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如果有 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话）。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充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分减少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压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缩包的</a:t>
            </a:r>
            <a:r>
              <a:rPr sz="2400" spc="5" dirty="0">
                <a:solidFill>
                  <a:srgbClr val="404040"/>
                </a:solidFill>
                <a:latin typeface="黑体"/>
                <a:cs typeface="黑体"/>
              </a:rPr>
              <a:t>大</a:t>
            </a:r>
            <a:r>
              <a:rPr sz="2400" spc="-5" dirty="0">
                <a:solidFill>
                  <a:srgbClr val="404040"/>
                </a:solidFill>
                <a:latin typeface="黑体"/>
                <a:cs typeface="黑体"/>
              </a:rPr>
              <a:t>小</a:t>
            </a:r>
            <a:endParaRPr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对实</a:t>
            </a:r>
            <a:r>
              <a:rPr spc="-10" dirty="0"/>
              <a:t>验</a:t>
            </a:r>
            <a:r>
              <a:rPr dirty="0"/>
              <a:t>报告</a:t>
            </a:r>
            <a:r>
              <a:rPr spc="-10" dirty="0"/>
              <a:t>的</a:t>
            </a:r>
            <a:r>
              <a:rPr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508013"/>
            <a:ext cx="7833359" cy="42430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用中文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撰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写报告；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告内需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署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名（班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级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、姓名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学号）；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告需提交</a:t>
            </a:r>
            <a:r>
              <a:rPr sz="2800" spc="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PDF</a:t>
            </a:r>
            <a:r>
              <a:rPr sz="2800" spc="-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格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式；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告内不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贴代码；</a:t>
            </a:r>
            <a:endParaRPr sz="2800" dirty="0">
              <a:latin typeface="黑体"/>
              <a:cs typeface="黑体"/>
            </a:endParaRPr>
          </a:p>
          <a:p>
            <a:pPr marL="355600" marR="5080" indent="-342900">
              <a:lnSpc>
                <a:spcPts val="3030"/>
              </a:lnSpc>
              <a:spcBef>
                <a:spcPts val="10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告内容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主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要包括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目的需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求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分析，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方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案设计，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方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案基本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原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理及误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差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分析。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关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于程序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相关讨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论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可以撰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写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独立的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技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术报告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但这不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必须的。</a:t>
            </a:r>
            <a:endParaRPr sz="2800" dirty="0">
              <a:latin typeface="黑体"/>
              <a:cs typeface="黑体"/>
            </a:endParaRPr>
          </a:p>
          <a:p>
            <a:pPr marL="355600" marR="182880" indent="-342900">
              <a:lnSpc>
                <a:spcPts val="3030"/>
              </a:lnSpc>
              <a:spcBef>
                <a:spcPts val="9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根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据学校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求，报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告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会查重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重复比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超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过</a:t>
            </a:r>
            <a:r>
              <a:rPr sz="2800" spc="-15" dirty="0">
                <a:solidFill>
                  <a:srgbClr val="404040"/>
                </a:solidFill>
                <a:latin typeface="黑体"/>
                <a:cs typeface="黑体"/>
              </a:rPr>
              <a:t>10%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本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次作业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记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零分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对实</a:t>
            </a:r>
            <a:r>
              <a:rPr spc="-15" dirty="0"/>
              <a:t>验</a:t>
            </a:r>
            <a:r>
              <a:rPr dirty="0"/>
              <a:t>程序</a:t>
            </a:r>
            <a:r>
              <a:rPr spc="-10" dirty="0"/>
              <a:t>的</a:t>
            </a:r>
            <a:r>
              <a:rPr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502365"/>
            <a:ext cx="7569200" cy="463550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序可以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用如下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语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言和环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境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进行实现</a:t>
            </a:r>
            <a:endParaRPr sz="2800" dirty="0">
              <a:latin typeface="黑体"/>
              <a:cs typeface="黑体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  <a:tab pos="2069464" algn="l"/>
                <a:tab pos="3136265" algn="l"/>
                <a:tab pos="4203065" algn="l"/>
                <a:tab pos="4965065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Windows:	Visual	Studio	2010	及以后的版本(C++,  C#)</a:t>
            </a:r>
            <a:endParaRPr sz="24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  <a:tab pos="1764664" algn="l"/>
                <a:tab pos="2526665" algn="l"/>
                <a:tab pos="4203065" algn="l"/>
                <a:tab pos="5117465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Linux:	GCC4	以上（仅限	Linux	环境下，C++）</a:t>
            </a:r>
            <a:endParaRPr sz="24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不能使用python或者matlab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无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论选择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何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种语言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环境，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都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需提供</a:t>
            </a:r>
            <a:endParaRPr sz="2800" dirty="0">
              <a:latin typeface="黑体"/>
              <a:cs typeface="黑体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适度注释</a:t>
            </a:r>
            <a:endParaRPr sz="2400" dirty="0">
              <a:latin typeface="黑体"/>
              <a:cs typeface="黑体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  <a:tab pos="1764664" algn="l"/>
              </a:tabLst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README	文件，说明程序运行所需的环境、库及如何 进行操作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需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要提交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源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代码，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且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需保证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以编译；</a:t>
            </a:r>
            <a:endParaRPr sz="28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Linux</a:t>
            </a:r>
            <a:r>
              <a:rPr sz="2800" spc="-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需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要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提供 Makefile；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F498B85-0C68-40E1-A69A-1DB8E494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什么是图像？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zh-CN" altLang="en-US" sz="2800" dirty="0"/>
              <a:t>从数学上说，图像是一个二元函数：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/>
              <a:t>      </a:t>
            </a:r>
            <a:r>
              <a:rPr lang="zh-CN" altLang="en-US" sz="2800" dirty="0"/>
              <a:t>－图像上点的位置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r>
              <a:rPr lang="en-US" altLang="zh-CN" sz="2800" dirty="0"/>
              <a:t>      </a:t>
            </a:r>
            <a:r>
              <a:rPr lang="zh-CN" altLang="en-US" sz="2800" dirty="0"/>
              <a:t>－     位置上图像的灰度</a:t>
            </a:r>
            <a:r>
              <a:rPr lang="en-US" altLang="zh-CN" sz="2800" dirty="0"/>
              <a:t>/</a:t>
            </a:r>
            <a:r>
              <a:rPr lang="zh-CN" altLang="en-US" sz="2800" dirty="0"/>
              <a:t>颜色信息</a:t>
            </a:r>
            <a:endParaRPr lang="en-US" altLang="zh-CN" sz="2800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575644"/>
              </p:ext>
            </p:extLst>
          </p:nvPr>
        </p:nvGraphicFramePr>
        <p:xfrm>
          <a:off x="3810961" y="2722864"/>
          <a:ext cx="1071570" cy="4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4" imgW="482400" imgH="203040" progId="">
                  <p:embed/>
                </p:oleObj>
              </mc:Choice>
              <mc:Fallback>
                <p:oleObj name="Equation" r:id="rId4" imgW="482400" imgH="203040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961" y="2722864"/>
                        <a:ext cx="1071570" cy="45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257896"/>
              </p:ext>
            </p:extLst>
          </p:nvPr>
        </p:nvGraphicFramePr>
        <p:xfrm>
          <a:off x="1550891" y="3429000"/>
          <a:ext cx="727963" cy="40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6" imgW="368280" imgH="203040" progId="">
                  <p:embed/>
                </p:oleObj>
              </mc:Choice>
              <mc:Fallback>
                <p:oleObj name="Equation" r:id="rId6" imgW="368280" imgH="203040" progId="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891" y="3429000"/>
                        <a:ext cx="727963" cy="401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191712"/>
              </p:ext>
            </p:extLst>
          </p:nvPr>
        </p:nvGraphicFramePr>
        <p:xfrm>
          <a:off x="1550891" y="3916760"/>
          <a:ext cx="857256" cy="360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8" imgW="482400" imgH="203040" progId="">
                  <p:embed/>
                </p:oleObj>
              </mc:Choice>
              <mc:Fallback>
                <p:oleObj name="Equation" r:id="rId8" imgW="482400" imgH="203040" progId="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891" y="3916760"/>
                        <a:ext cx="857256" cy="3606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950412"/>
              </p:ext>
            </p:extLst>
          </p:nvPr>
        </p:nvGraphicFramePr>
        <p:xfrm>
          <a:off x="2966057" y="3875853"/>
          <a:ext cx="72866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9" imgW="368280" imgH="203040" progId="">
                  <p:embed/>
                </p:oleObj>
              </mc:Choice>
              <mc:Fallback>
                <p:oleObj name="Equation" r:id="rId9" imgW="368280" imgH="203040" progId="">
                  <p:embed/>
                  <p:pic>
                    <p:nvPicPr>
                      <p:cNvPr id="20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6057" y="3875853"/>
                        <a:ext cx="728662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8081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对实</a:t>
            </a:r>
            <a:r>
              <a:rPr spc="-15" dirty="0"/>
              <a:t>验</a:t>
            </a:r>
            <a:r>
              <a:rPr dirty="0"/>
              <a:t>程序</a:t>
            </a:r>
            <a:r>
              <a:rPr spc="-10" dirty="0"/>
              <a:t>的</a:t>
            </a:r>
            <a:r>
              <a:rPr dirty="0"/>
              <a:t>要求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3902" y="1615874"/>
            <a:ext cx="7656195" cy="4289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marR="183515" indent="-342900">
              <a:lnSpc>
                <a:spcPts val="3030"/>
              </a:lnSpc>
              <a:spcBef>
                <a:spcPts val="470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保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证程序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在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一般的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操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作系统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上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可以正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常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运行，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序依赖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库需要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自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行提供；</a:t>
            </a:r>
            <a:endParaRPr sz="2800" dirty="0">
              <a:latin typeface="黑体"/>
              <a:cs typeface="黑体"/>
            </a:endParaRPr>
          </a:p>
          <a:p>
            <a:pPr marL="355600" marR="183515" indent="-342900">
              <a:lnSpc>
                <a:spcPts val="3030"/>
              </a:lnSpc>
              <a:spcBef>
                <a:spcPts val="98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程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序运行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崩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溃、异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常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退出及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明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显的内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存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泄露会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被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扣分；</a:t>
            </a:r>
            <a:endParaRPr sz="2800" dirty="0">
              <a:latin typeface="黑体"/>
              <a:cs typeface="黑体"/>
            </a:endParaRPr>
          </a:p>
          <a:p>
            <a:pPr marL="355600" marR="182880" indent="-342900">
              <a:lnSpc>
                <a:spcPts val="3030"/>
              </a:lnSpc>
              <a:spcBef>
                <a:spcPts val="98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以使用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第三方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库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仅限</a:t>
            </a:r>
            <a:r>
              <a:rPr sz="2800" spc="-3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OpenCV，OpenCV</a:t>
            </a:r>
            <a:r>
              <a:rPr sz="2800" spc="-35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版 </a:t>
            </a:r>
            <a:r>
              <a:rPr sz="2800" spc="5" dirty="0" err="1">
                <a:solidFill>
                  <a:srgbClr val="404040"/>
                </a:solidFill>
                <a:latin typeface="黑体"/>
                <a:cs typeface="黑体"/>
              </a:rPr>
              <a:t>本</a:t>
            </a:r>
            <a:r>
              <a:rPr sz="2800" spc="-5" dirty="0" err="1">
                <a:solidFill>
                  <a:srgbClr val="404040"/>
                </a:solidFill>
                <a:latin typeface="黑体"/>
                <a:cs typeface="黑体"/>
              </a:rPr>
              <a:t>限定为</a:t>
            </a:r>
            <a:r>
              <a:rPr sz="2800" spc="-1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2.4.</a:t>
            </a:r>
            <a:r>
              <a:rPr lang="en-US" altLang="zh-CN" sz="2800" spc="-5" dirty="0">
                <a:solidFill>
                  <a:srgbClr val="404040"/>
                </a:solidFill>
                <a:latin typeface="黑体"/>
                <a:cs typeface="黑体"/>
              </a:rPr>
              <a:t>9</a:t>
            </a:r>
            <a:r>
              <a:rPr sz="2800" spc="-25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以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后版本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且只能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用</a:t>
            </a:r>
            <a:endParaRPr sz="2800" dirty="0">
              <a:latin typeface="黑体"/>
              <a:cs typeface="黑体"/>
            </a:endParaRPr>
          </a:p>
          <a:p>
            <a:pPr marL="354965">
              <a:lnSpc>
                <a:spcPts val="2805"/>
              </a:lnSpc>
            </a:pP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OpenCV</a:t>
            </a:r>
            <a:r>
              <a:rPr sz="2800" spc="-60" dirty="0">
                <a:solidFill>
                  <a:srgbClr val="404040"/>
                </a:solidFill>
                <a:latin typeface="黑体"/>
                <a:cs typeface="黑体"/>
              </a:rPr>
              <a:t>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成图像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读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取、存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储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的工作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核心算法</a:t>
            </a:r>
            <a:endParaRPr sz="2800" dirty="0">
              <a:latin typeface="黑体"/>
              <a:cs typeface="黑体"/>
            </a:endParaRPr>
          </a:p>
          <a:p>
            <a:pPr marL="354965">
              <a:lnSpc>
                <a:spcPts val="3195"/>
              </a:lnSpc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部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分必须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全由自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己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实现。</a:t>
            </a:r>
            <a:endParaRPr sz="2800" dirty="0">
              <a:latin typeface="黑体"/>
              <a:cs typeface="黑体"/>
            </a:endParaRPr>
          </a:p>
          <a:p>
            <a:pPr marL="355600" marR="183515" indent="-342900">
              <a:lnSpc>
                <a:spcPts val="3030"/>
              </a:lnSpc>
              <a:spcBef>
                <a:spcPts val="1045"/>
              </a:spcBef>
              <a:buFont typeface="Wingdings"/>
              <a:buChar char=""/>
              <a:tabLst>
                <a:tab pos="355600" algn="l"/>
              </a:tabLst>
            </a:pP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代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码会进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行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查重（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包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含之前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年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级的作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业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），核 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心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算法重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复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本次作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业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记零分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关于</a:t>
            </a:r>
            <a:r>
              <a:rPr spc="-10" dirty="0"/>
              <a:t>作</a:t>
            </a:r>
            <a:r>
              <a:rPr dirty="0"/>
              <a:t>业评分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589903"/>
            <a:ext cx="7886700" cy="266162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61950" indent="-342900">
              <a:lnSpc>
                <a:spcPct val="100000"/>
              </a:lnSpc>
              <a:spcBef>
                <a:spcPts val="855"/>
              </a:spcBef>
              <a:buFont typeface="Wingdings"/>
              <a:buChar char=""/>
              <a:tabLst>
                <a:tab pos="361950" algn="l"/>
              </a:tabLst>
            </a:pPr>
            <a:r>
              <a:rPr lang="zh-CN" altLang="en-US" dirty="0"/>
              <a:t>程序部分占</a:t>
            </a:r>
            <a:r>
              <a:rPr lang="en-US" altLang="zh-CN" dirty="0"/>
              <a:t>60%</a:t>
            </a:r>
            <a:r>
              <a:rPr lang="zh-CN" altLang="en-US" dirty="0"/>
              <a:t>，报告部分占</a:t>
            </a:r>
            <a:r>
              <a:rPr lang="en-US" altLang="zh-CN" dirty="0"/>
              <a:t>40%</a:t>
            </a:r>
            <a:r>
              <a:rPr lang="zh-CN" altLang="en-US" dirty="0"/>
              <a:t>。报告需要包含必要的分析</a:t>
            </a:r>
            <a:endParaRPr lang="en-US" altLang="zh-CN" dirty="0"/>
          </a:p>
          <a:p>
            <a:pPr marL="361950" indent="-342900">
              <a:lnSpc>
                <a:spcPct val="100000"/>
              </a:lnSpc>
              <a:spcBef>
                <a:spcPts val="855"/>
              </a:spcBef>
              <a:buFont typeface="Wingdings"/>
              <a:buChar char=""/>
              <a:tabLst>
                <a:tab pos="361950" algn="l"/>
              </a:tabLst>
            </a:pPr>
            <a:r>
              <a:rPr lang="zh-CN" altLang="en-US" dirty="0"/>
              <a:t>必做部分满分</a:t>
            </a:r>
            <a:r>
              <a:rPr lang="en-US" altLang="zh-CN" dirty="0"/>
              <a:t>20</a:t>
            </a:r>
            <a:r>
              <a:rPr lang="zh-CN" altLang="en-US" dirty="0"/>
              <a:t>分，选做部分按照完成情况酌情加分（选做加分不超过</a:t>
            </a:r>
            <a:r>
              <a:rPr lang="en-US" altLang="zh-CN" dirty="0"/>
              <a:t>10</a:t>
            </a:r>
            <a:r>
              <a:rPr lang="zh-CN" altLang="en-US" dirty="0"/>
              <a:t>分，总成绩不超过</a:t>
            </a:r>
            <a:r>
              <a:rPr lang="en-US" altLang="zh-CN" dirty="0"/>
              <a:t>25</a:t>
            </a:r>
            <a:r>
              <a:rPr lang="zh-CN" altLang="en-US" dirty="0"/>
              <a:t>分）</a:t>
            </a:r>
            <a:endParaRPr dirty="0"/>
          </a:p>
          <a:p>
            <a:pPr marL="361950" indent="-342900">
              <a:lnSpc>
                <a:spcPct val="100000"/>
              </a:lnSpc>
              <a:spcBef>
                <a:spcPts val="755"/>
              </a:spcBef>
              <a:buFont typeface="Wingdings"/>
              <a:buChar char=""/>
              <a:tabLst>
                <a:tab pos="361950" algn="l"/>
              </a:tabLst>
            </a:pPr>
            <a:r>
              <a:rPr dirty="0"/>
              <a:t>缺交作</a:t>
            </a:r>
            <a:r>
              <a:rPr spc="-15" dirty="0"/>
              <a:t>业</a:t>
            </a:r>
            <a:r>
              <a:rPr dirty="0"/>
              <a:t>记为</a:t>
            </a:r>
            <a:r>
              <a:rPr spc="-10" dirty="0"/>
              <a:t> </a:t>
            </a:r>
            <a:r>
              <a:rPr dirty="0"/>
              <a:t>0</a:t>
            </a:r>
            <a:r>
              <a:rPr spc="-10" dirty="0"/>
              <a:t> </a:t>
            </a:r>
            <a:r>
              <a:rPr dirty="0"/>
              <a:t>分；</a:t>
            </a:r>
          </a:p>
          <a:p>
            <a:pPr marL="361950" indent="-342900">
              <a:lnSpc>
                <a:spcPct val="100000"/>
              </a:lnSpc>
              <a:spcBef>
                <a:spcPts val="770"/>
              </a:spcBef>
              <a:buFont typeface="Wingdings"/>
              <a:buChar char=""/>
              <a:tabLst>
                <a:tab pos="361950" algn="l"/>
              </a:tabLst>
            </a:pPr>
            <a:r>
              <a:rPr dirty="0"/>
              <a:t>严禁抄</a:t>
            </a:r>
            <a:r>
              <a:rPr spc="-15" dirty="0"/>
              <a:t>袭</a:t>
            </a:r>
            <a:r>
              <a:rPr dirty="0"/>
              <a:t>，</a:t>
            </a:r>
            <a:r>
              <a:rPr spc="-15" dirty="0"/>
              <a:t>抄</a:t>
            </a:r>
            <a:r>
              <a:rPr dirty="0"/>
              <a:t>袭和被</a:t>
            </a:r>
            <a:r>
              <a:rPr spc="-15" dirty="0"/>
              <a:t>抄</a:t>
            </a:r>
            <a:r>
              <a:rPr dirty="0"/>
              <a:t>袭</a:t>
            </a:r>
            <a:r>
              <a:rPr spc="-15" dirty="0"/>
              <a:t>者</a:t>
            </a:r>
            <a:r>
              <a:rPr dirty="0"/>
              <a:t>作业直</a:t>
            </a:r>
            <a:r>
              <a:rPr spc="-15" dirty="0"/>
              <a:t>接</a:t>
            </a:r>
            <a:r>
              <a:rPr dirty="0"/>
              <a:t>记为</a:t>
            </a:r>
            <a:r>
              <a:rPr spc="-10" dirty="0"/>
              <a:t> </a:t>
            </a:r>
            <a:r>
              <a:rPr dirty="0"/>
              <a:t>0</a:t>
            </a:r>
            <a:r>
              <a:rPr spc="-10" dirty="0"/>
              <a:t> </a:t>
            </a:r>
            <a:r>
              <a:rPr dirty="0"/>
              <a:t>分；</a:t>
            </a:r>
          </a:p>
          <a:p>
            <a:pPr marL="361950" marR="257810" indent="-342900">
              <a:lnSpc>
                <a:spcPts val="2160"/>
              </a:lnSpc>
              <a:spcBef>
                <a:spcPts val="990"/>
              </a:spcBef>
              <a:buFont typeface="Wingdings"/>
              <a:buChar char=""/>
              <a:tabLst>
                <a:tab pos="361950" algn="l"/>
              </a:tabLst>
            </a:pPr>
            <a:r>
              <a:rPr dirty="0"/>
              <a:t>期末可</a:t>
            </a:r>
            <a:r>
              <a:rPr spc="-15" dirty="0"/>
              <a:t>以</a:t>
            </a:r>
            <a:r>
              <a:rPr dirty="0"/>
              <a:t>对</a:t>
            </a:r>
            <a:r>
              <a:rPr spc="-15" dirty="0"/>
              <a:t>平</a:t>
            </a:r>
            <a:r>
              <a:rPr dirty="0"/>
              <a:t>时缺交</a:t>
            </a:r>
            <a:r>
              <a:rPr spc="-15" dirty="0"/>
              <a:t>的</a:t>
            </a:r>
            <a:r>
              <a:rPr dirty="0"/>
              <a:t>作</a:t>
            </a:r>
            <a:r>
              <a:rPr spc="-15" dirty="0"/>
              <a:t>业</a:t>
            </a:r>
            <a:r>
              <a:rPr dirty="0"/>
              <a:t>进行补</a:t>
            </a:r>
            <a:r>
              <a:rPr spc="-15" dirty="0"/>
              <a:t>交</a:t>
            </a:r>
            <a:r>
              <a:rPr dirty="0"/>
              <a:t>，</a:t>
            </a:r>
            <a:r>
              <a:rPr spc="-15" dirty="0"/>
              <a:t>但</a:t>
            </a:r>
            <a:r>
              <a:rPr dirty="0"/>
              <a:t>最终分</a:t>
            </a:r>
            <a:r>
              <a:rPr spc="-15" dirty="0"/>
              <a:t>数</a:t>
            </a:r>
            <a:r>
              <a:rPr dirty="0"/>
              <a:t>按</a:t>
            </a:r>
            <a:r>
              <a:rPr spc="-15" dirty="0"/>
              <a:t>照</a:t>
            </a:r>
            <a:r>
              <a:rPr dirty="0"/>
              <a:t>评判分数 的</a:t>
            </a:r>
            <a:r>
              <a:rPr spc="-10" dirty="0"/>
              <a:t> </a:t>
            </a:r>
            <a:r>
              <a:rPr spc="-5" dirty="0"/>
              <a:t>60%</a:t>
            </a:r>
            <a:r>
              <a:rPr dirty="0"/>
              <a:t>计算</a:t>
            </a:r>
            <a:r>
              <a:rPr spc="-15" dirty="0"/>
              <a:t>。</a:t>
            </a:r>
            <a:r>
              <a:rPr dirty="0"/>
              <a:t>具体补</a:t>
            </a:r>
            <a:r>
              <a:rPr spc="-15" dirty="0"/>
              <a:t>交</a:t>
            </a:r>
            <a:r>
              <a:rPr dirty="0"/>
              <a:t>方</a:t>
            </a:r>
            <a:r>
              <a:rPr spc="-15" dirty="0"/>
              <a:t>式</a:t>
            </a:r>
            <a:r>
              <a:rPr dirty="0"/>
              <a:t>以后通</a:t>
            </a:r>
            <a:r>
              <a:rPr spc="-15" dirty="0"/>
              <a:t>知</a:t>
            </a:r>
            <a:r>
              <a:rPr dirty="0"/>
              <a:t>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5E2A6C"/>
          </a:solidFill>
        </p:spPr>
        <p:txBody>
          <a:bodyPr vert="horz" wrap="square" lIns="0" tIns="2165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705"/>
              </a:spcBef>
            </a:pPr>
            <a:r>
              <a:rPr dirty="0"/>
              <a:t>注意</a:t>
            </a:r>
            <a:r>
              <a:rPr b="0" dirty="0">
                <a:latin typeface="黑体"/>
                <a:cs typeface="黑体"/>
              </a:rPr>
              <a:t>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600062"/>
            <a:ext cx="5958840" cy="3209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建议程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序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用</a:t>
            </a:r>
            <a:r>
              <a:rPr sz="2000" spc="-10" dirty="0">
                <a:solidFill>
                  <a:srgbClr val="404040"/>
                </a:solidFill>
                <a:latin typeface="黑体"/>
                <a:cs typeface="黑体"/>
              </a:rPr>
              <a:t>VS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编写，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详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见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大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作业要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求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；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buChar char=""/>
            </a:pP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9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可参考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本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书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讲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授方法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也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采用其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它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方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法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；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自行编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写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全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部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算法，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图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像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读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写函数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可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使</a:t>
            </a:r>
            <a:r>
              <a:rPr sz="2000" spc="-15" dirty="0">
                <a:solidFill>
                  <a:srgbClr val="404040"/>
                </a:solidFill>
                <a:latin typeface="黑体"/>
                <a:cs typeface="黑体"/>
              </a:rPr>
              <a:t>用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现成的；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鼓励创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新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严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禁抄袭</a:t>
            </a:r>
            <a:r>
              <a:rPr sz="2000" dirty="0">
                <a:solidFill>
                  <a:srgbClr val="404040"/>
                </a:solidFill>
                <a:latin typeface="黑体"/>
                <a:cs typeface="黑体"/>
              </a:rPr>
              <a:t>。</a:t>
            </a:r>
            <a:endParaRPr sz="20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截止时间：201</a:t>
            </a:r>
            <a:r>
              <a:rPr lang="en-US" altLang="zh-CN" sz="2400" dirty="0">
                <a:solidFill>
                  <a:srgbClr val="404040"/>
                </a:solidFill>
                <a:latin typeface="黑体"/>
                <a:cs typeface="黑体"/>
              </a:rPr>
              <a:t>9</a:t>
            </a:r>
            <a:r>
              <a:rPr sz="2400" dirty="0">
                <a:solidFill>
                  <a:srgbClr val="404040"/>
                </a:solidFill>
                <a:latin typeface="黑体"/>
                <a:cs typeface="黑体"/>
              </a:rPr>
              <a:t>-11-1</a:t>
            </a:r>
            <a:r>
              <a:rPr lang="en-US" altLang="zh-CN" sz="2400" dirty="0">
                <a:solidFill>
                  <a:srgbClr val="404040"/>
                </a:solidFill>
                <a:latin typeface="黑体"/>
                <a:cs typeface="黑体"/>
              </a:rPr>
              <a:t>2</a:t>
            </a:r>
            <a:r>
              <a:rPr lang="zh-CN" altLang="en-US" sz="2400" dirty="0">
                <a:solidFill>
                  <a:srgbClr val="404040"/>
                </a:solidFill>
                <a:latin typeface="黑体"/>
                <a:cs typeface="黑体"/>
              </a:rPr>
              <a:t>，</a:t>
            </a:r>
            <a:r>
              <a:rPr lang="en-US" altLang="zh-CN" sz="2400" dirty="0">
                <a:solidFill>
                  <a:srgbClr val="404040"/>
                </a:solidFill>
                <a:latin typeface="黑体"/>
                <a:cs typeface="黑体"/>
              </a:rPr>
              <a:t>23:59:59</a:t>
            </a:r>
            <a:endParaRPr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316" y="2734055"/>
            <a:ext cx="7428230" cy="931544"/>
          </a:xfrm>
          <a:prstGeom prst="rect">
            <a:avLst/>
          </a:prstGeom>
          <a:solidFill>
            <a:srgbClr val="5E2A6C"/>
          </a:solidFill>
        </p:spPr>
        <p:txBody>
          <a:bodyPr vert="horz" wrap="square" lIns="0" tIns="11366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94"/>
              </a:spcBef>
            </a:pPr>
            <a:r>
              <a:rPr sz="4400" dirty="0">
                <a:solidFill>
                  <a:srgbClr val="FFFFFF"/>
                </a:solidFill>
                <a:latin typeface="黑体"/>
                <a:cs typeface="黑体"/>
              </a:rPr>
              <a:t>欢</a:t>
            </a:r>
            <a:r>
              <a:rPr sz="4400" spc="-15" dirty="0">
                <a:solidFill>
                  <a:srgbClr val="FFFFFF"/>
                </a:solidFill>
                <a:latin typeface="黑体"/>
                <a:cs typeface="黑体"/>
              </a:rPr>
              <a:t>迎</a:t>
            </a:r>
            <a:r>
              <a:rPr sz="4400" dirty="0">
                <a:solidFill>
                  <a:srgbClr val="FFFFFF"/>
                </a:solidFill>
                <a:latin typeface="黑体"/>
                <a:cs typeface="黑体"/>
              </a:rPr>
              <a:t>大</a:t>
            </a:r>
            <a:r>
              <a:rPr sz="4400" spc="-15" dirty="0">
                <a:solidFill>
                  <a:srgbClr val="FFFFFF"/>
                </a:solidFill>
                <a:latin typeface="黑体"/>
                <a:cs typeface="黑体"/>
              </a:rPr>
              <a:t>家</a:t>
            </a:r>
            <a:r>
              <a:rPr sz="4400" dirty="0">
                <a:solidFill>
                  <a:srgbClr val="FFFFFF"/>
                </a:solidFill>
                <a:latin typeface="黑体"/>
                <a:cs typeface="黑体"/>
              </a:rPr>
              <a:t>加入i-VisionGroup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627" y="4191468"/>
            <a:ext cx="459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黑体"/>
                <a:cs typeface="黑体"/>
                <a:hlinkClick r:id="rId2"/>
              </a:rPr>
              <a:t>http://ivg.au.tsinghua.edu.cn/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6747" y="6659880"/>
            <a:ext cx="211137" cy="198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6679"/>
            <a:ext cx="8955405" cy="1598930"/>
          </a:xfrm>
          <a:custGeom>
            <a:avLst/>
            <a:gdLst/>
            <a:ahLst/>
            <a:cxnLst/>
            <a:rect l="l" t="t" r="r" b="b"/>
            <a:pathLst>
              <a:path w="8955405" h="1598930">
                <a:moveTo>
                  <a:pt x="0" y="1598676"/>
                </a:moveTo>
                <a:lnTo>
                  <a:pt x="8955024" y="1598676"/>
                </a:lnTo>
                <a:lnTo>
                  <a:pt x="8955024" y="0"/>
                </a:lnTo>
                <a:lnTo>
                  <a:pt x="0" y="0"/>
                </a:lnTo>
                <a:lnTo>
                  <a:pt x="0" y="159867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0988" y="1394460"/>
            <a:ext cx="4094987" cy="409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EFCC-C9D4-416D-BC35-3DB854C03B5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9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什么是图像？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灰度图像：二元数值函数        －灰度的深浅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彩色图像：二元向量函数，一般用</a:t>
            </a:r>
            <a:r>
              <a:rPr lang="en-US" altLang="zh-CN" dirty="0"/>
              <a:t>R,G,B</a:t>
            </a:r>
            <a:r>
              <a:rPr lang="zh-CN" altLang="en-US" dirty="0"/>
              <a:t>三个基本颜色以不同配比混合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每个基本颜色：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通道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dirty="0">
                <a:latin typeface="+mn-ea"/>
              </a:rPr>
              <a:t>每个通道的强度用向量函数的对应分量表示</a:t>
            </a:r>
          </a:p>
          <a:p>
            <a:r>
              <a:rPr lang="zh-CN" altLang="en-US" dirty="0"/>
              <a:t>一般研究主要处理的为灰度图像，彩色图像原理类似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01139"/>
              </p:ext>
            </p:extLst>
          </p:nvPr>
        </p:nvGraphicFramePr>
        <p:xfrm>
          <a:off x="3989379" y="1826031"/>
          <a:ext cx="8572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4" imgW="482400" imgH="203040" progId="">
                  <p:embed/>
                </p:oleObj>
              </mc:Choice>
              <mc:Fallback>
                <p:oleObj name="Equation" r:id="rId4" imgW="482400" imgH="203040" progId="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79" y="1826031"/>
                        <a:ext cx="85725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723471"/>
              </p:ext>
            </p:extLst>
          </p:nvPr>
        </p:nvGraphicFramePr>
        <p:xfrm>
          <a:off x="3286296" y="2623186"/>
          <a:ext cx="2120900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6" imgW="1193760" imgH="711000" progId="">
                  <p:embed/>
                </p:oleObj>
              </mc:Choice>
              <mc:Fallback>
                <p:oleObj name="Equation" r:id="rId6" imgW="1193760" imgH="711000" progId="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296" y="2623186"/>
                        <a:ext cx="2120900" cy="1258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45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什么是数字图像？</a:t>
            </a:r>
            <a:endParaRPr lang="en-US" altLang="zh-CN" dirty="0"/>
          </a:p>
          <a:p>
            <a:r>
              <a:rPr lang="zh-CN" altLang="en-US" dirty="0"/>
              <a:t>我们最常接触的一类图像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数字图像：图像文件，数码相机</a:t>
            </a:r>
            <a:r>
              <a:rPr lang="en-US" altLang="zh-CN" dirty="0"/>
              <a:t>……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模拟图像：原始相机胶片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f, x, y</a:t>
            </a:r>
            <a:r>
              <a:rPr lang="zh-CN" altLang="en-US" dirty="0"/>
              <a:t>分别进行离散化</a:t>
            </a:r>
            <a:r>
              <a:rPr lang="en-US" altLang="zh-CN" dirty="0"/>
              <a:t>/</a:t>
            </a:r>
            <a:r>
              <a:rPr lang="zh-CN" altLang="en-US" dirty="0"/>
              <a:t>数字化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</a:t>
            </a:r>
            <a:r>
              <a:rPr lang="zh-CN" altLang="en-US" dirty="0"/>
              <a:t>离散化：平面格点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像素 </a:t>
            </a:r>
            <a:r>
              <a:rPr lang="en-US" altLang="zh-CN" dirty="0"/>
              <a:t>W*H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f </a:t>
            </a:r>
            <a:r>
              <a:rPr lang="zh-CN" altLang="en-US" dirty="0"/>
              <a:t>离散化：灰度级的离散化</a:t>
            </a:r>
            <a:endParaRPr lang="en-US" altLang="zh-CN" dirty="0"/>
          </a:p>
          <a:p>
            <a:pPr lvl="2">
              <a:buFont typeface="Wingdings" pitchFamily="2" charset="2"/>
              <a:buChar char="ü"/>
            </a:pPr>
            <a:r>
              <a:rPr lang="zh-CN" altLang="en-US" dirty="0"/>
              <a:t>一般为</a:t>
            </a:r>
            <a:r>
              <a:rPr lang="en-US" altLang="zh-CN" dirty="0"/>
              <a:t>0~255</a:t>
            </a:r>
            <a:r>
              <a:rPr lang="zh-CN" altLang="en-US" dirty="0"/>
              <a:t>的整数：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灰度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3288" y="2617365"/>
            <a:ext cx="2681554" cy="265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348940"/>
              </p:ext>
            </p:extLst>
          </p:nvPr>
        </p:nvGraphicFramePr>
        <p:xfrm>
          <a:off x="1441706" y="4703485"/>
          <a:ext cx="8350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5" imgW="469800" imgH="203040" progId="">
                  <p:embed/>
                </p:oleObj>
              </mc:Choice>
              <mc:Fallback>
                <p:oleObj name="Equation" r:id="rId5" imgW="469800" imgH="203040" progId="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706" y="4703485"/>
                        <a:ext cx="835025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93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灰度数字图像的例子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203BAE-38A3-4926-9E69-7167716AE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83" y="1848556"/>
            <a:ext cx="9001117" cy="423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967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彩色数字图像的例子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80A9E3-2096-47FD-85D3-ED8090C4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46976"/>
            <a:ext cx="8929718" cy="488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24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数字图像的特点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大数据量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离散矩阵式数据</a:t>
            </a:r>
            <a:r>
              <a:rPr lang="en-US" altLang="zh-CN" dirty="0"/>
              <a:t>——W*H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整体具有直观含义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数字图像处理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图像插值，图像增强，图像分割</a:t>
            </a:r>
            <a:r>
              <a:rPr lang="en-US" altLang="zh-CN" dirty="0"/>
              <a:t>……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对数字图像数据              进行处理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568128"/>
              </p:ext>
            </p:extLst>
          </p:nvPr>
        </p:nvGraphicFramePr>
        <p:xfrm>
          <a:off x="3328466" y="3917470"/>
          <a:ext cx="8350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4" imgW="469800" imgH="203040" progId="">
                  <p:embed/>
                </p:oleObj>
              </mc:Choice>
              <mc:Fallback>
                <p:oleObj name="Equation" r:id="rId4" imgW="469800" imgH="203040" progId="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466" y="3917470"/>
                        <a:ext cx="835025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64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390" y="1592443"/>
            <a:ext cx="3035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512*512*3的</a:t>
            </a:r>
            <a:r>
              <a:rPr sz="2800" spc="5" dirty="0">
                <a:solidFill>
                  <a:srgbClr val="404040"/>
                </a:solidFill>
                <a:latin typeface="黑体"/>
                <a:cs typeface="黑体"/>
              </a:rPr>
              <a:t>矩</a:t>
            </a:r>
            <a:r>
              <a:rPr sz="2800" spc="-5" dirty="0">
                <a:solidFill>
                  <a:srgbClr val="404040"/>
                </a:solidFill>
                <a:latin typeface="黑体"/>
                <a:cs typeface="黑体"/>
              </a:rPr>
              <a:t>阵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7259" y="3020567"/>
            <a:ext cx="2543555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7353" y="3010661"/>
            <a:ext cx="2563495" cy="2560320"/>
          </a:xfrm>
          <a:custGeom>
            <a:avLst/>
            <a:gdLst/>
            <a:ahLst/>
            <a:cxnLst/>
            <a:rect l="l" t="t" r="r" b="b"/>
            <a:pathLst>
              <a:path w="2563495" h="2560320">
                <a:moveTo>
                  <a:pt x="0" y="0"/>
                </a:moveTo>
                <a:lnTo>
                  <a:pt x="2563368" y="0"/>
                </a:lnTo>
                <a:lnTo>
                  <a:pt x="2563368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096" y="2720340"/>
            <a:ext cx="2542030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9190" y="2710433"/>
            <a:ext cx="2562225" cy="2560320"/>
          </a:xfrm>
          <a:custGeom>
            <a:avLst/>
            <a:gdLst/>
            <a:ahLst/>
            <a:cxnLst/>
            <a:rect l="l" t="t" r="r" b="b"/>
            <a:pathLst>
              <a:path w="2562225" h="2560320">
                <a:moveTo>
                  <a:pt x="0" y="0"/>
                </a:moveTo>
                <a:lnTo>
                  <a:pt x="2561843" y="0"/>
                </a:lnTo>
                <a:lnTo>
                  <a:pt x="2561843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9032" y="2389632"/>
            <a:ext cx="2542031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9126" y="2379726"/>
            <a:ext cx="2562225" cy="2560320"/>
          </a:xfrm>
          <a:custGeom>
            <a:avLst/>
            <a:gdLst/>
            <a:ahLst/>
            <a:cxnLst/>
            <a:rect l="l" t="t" r="r" b="b"/>
            <a:pathLst>
              <a:path w="2562225" h="2560320">
                <a:moveTo>
                  <a:pt x="0" y="0"/>
                </a:moveTo>
                <a:lnTo>
                  <a:pt x="2561844" y="0"/>
                </a:lnTo>
                <a:lnTo>
                  <a:pt x="2561844" y="2560320"/>
                </a:lnTo>
                <a:lnTo>
                  <a:pt x="0" y="2560320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1D13A3-CFB8-45F7-B812-0F81B9B31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8" y="2720340"/>
            <a:ext cx="3276682" cy="327668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BC02C9D-930F-423F-9EF3-224F8289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singhua">
      <a:majorFont>
        <a:latin typeface="Calibri Light"/>
        <a:ea typeface="黑体"/>
        <a:cs typeface=""/>
      </a:majorFont>
      <a:minorFont>
        <a:latin typeface="Calibri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8889</TotalTime>
  <Words>937</Words>
  <Application>Microsoft Office PowerPoint</Application>
  <PresentationFormat>全屏显示(4:3)</PresentationFormat>
  <Paragraphs>204</Paragraphs>
  <Slides>35</Slides>
  <Notes>6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等线</vt:lpstr>
      <vt:lpstr>黑体</vt:lpstr>
      <vt:lpstr>宋体</vt:lpstr>
      <vt:lpstr>Arial</vt:lpstr>
      <vt:lpstr>Calibri</vt:lpstr>
      <vt:lpstr>Cambria Math</vt:lpstr>
      <vt:lpstr>Symbol</vt:lpstr>
      <vt:lpstr>Times New Roman</vt:lpstr>
      <vt:lpstr>Wingdings</vt:lpstr>
      <vt:lpstr>Office 主题​​</vt:lpstr>
      <vt:lpstr>Equation</vt:lpstr>
      <vt:lpstr>MathType 6.0 Equation</vt:lpstr>
      <vt:lpstr>i-VisionGroup@Tsinghua</vt:lpstr>
      <vt:lpstr>扭曲变形方式</vt:lpstr>
      <vt:lpstr>图像</vt:lpstr>
      <vt:lpstr>图像</vt:lpstr>
      <vt:lpstr>数字图像</vt:lpstr>
      <vt:lpstr>灰度数字图像的例子</vt:lpstr>
      <vt:lpstr>彩色数字图像的例子</vt:lpstr>
      <vt:lpstr>数字图像</vt:lpstr>
      <vt:lpstr>图像</vt:lpstr>
      <vt:lpstr>图像扭曲流程</vt:lpstr>
      <vt:lpstr>旋转扭曲</vt:lpstr>
      <vt:lpstr>旋转扭曲</vt:lpstr>
      <vt:lpstr>图像畸变</vt:lpstr>
      <vt:lpstr>图像畸变</vt:lpstr>
      <vt:lpstr>插值</vt:lpstr>
      <vt:lpstr>一维插值回顾</vt:lpstr>
      <vt:lpstr>插值方法比较</vt:lpstr>
      <vt:lpstr>插值方法比较</vt:lpstr>
      <vt:lpstr>选做任务：TPS变形</vt:lpstr>
      <vt:lpstr>PowerPoint 演示文稿</vt:lpstr>
      <vt:lpstr>人脸图像变形</vt:lpstr>
      <vt:lpstr>人脸关键点</vt:lpstr>
      <vt:lpstr>人脸关键点</vt:lpstr>
      <vt:lpstr>薄板样条是一种常见的插值模型，目标 是寻找一个通过所有控制点的光滑曲 面 f  x, y  ，使得能量函数If最小。</vt:lpstr>
      <vt:lpstr>TPS求解</vt:lpstr>
      <vt:lpstr>径向基函数</vt:lpstr>
      <vt:lpstr>大作业基本要求</vt:lpstr>
      <vt:lpstr>对实验报告的要求</vt:lpstr>
      <vt:lpstr>对实验程序的要求</vt:lpstr>
      <vt:lpstr>对实验程序的要求</vt:lpstr>
      <vt:lpstr>关于作业评分</vt:lpstr>
      <vt:lpstr>注意：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Gus</dc:creator>
  <cp:lastModifiedBy>ren liangliang</cp:lastModifiedBy>
  <cp:revision>115</cp:revision>
  <dcterms:created xsi:type="dcterms:W3CDTF">2016-04-18T02:57:57Z</dcterms:created>
  <dcterms:modified xsi:type="dcterms:W3CDTF">2019-10-08T16:07:46Z</dcterms:modified>
</cp:coreProperties>
</file>